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20000"/>
    <a:srgbClr val="DA8F4E"/>
    <a:srgbClr val="CC0000"/>
    <a:srgbClr val="BA3464"/>
    <a:srgbClr val="FF0066"/>
    <a:srgbClr val="FF9999"/>
    <a:srgbClr val="FFCCCC"/>
    <a:srgbClr val="4472C4"/>
    <a:srgbClr val="EDCB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99" d="100"/>
          <a:sy n="99" d="100"/>
        </p:scale>
        <p:origin x="1656" y="-1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6EF7-E83A-42CC-9C9A-080B3BA1143C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97FCA-3E90-46C5-A901-FA55DEA6C1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4934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6EF7-E83A-42CC-9C9A-080B3BA1143C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97FCA-3E90-46C5-A901-FA55DEA6C1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5717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6EF7-E83A-42CC-9C9A-080B3BA1143C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97FCA-3E90-46C5-A901-FA55DEA6C1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2727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6EF7-E83A-42CC-9C9A-080B3BA1143C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97FCA-3E90-46C5-A901-FA55DEA6C1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1714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6EF7-E83A-42CC-9C9A-080B3BA1143C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97FCA-3E90-46C5-A901-FA55DEA6C1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366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6EF7-E83A-42CC-9C9A-080B3BA1143C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97FCA-3E90-46C5-A901-FA55DEA6C1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2170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6EF7-E83A-42CC-9C9A-080B3BA1143C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97FCA-3E90-46C5-A901-FA55DEA6C1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7587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6EF7-E83A-42CC-9C9A-080B3BA1143C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97FCA-3E90-46C5-A901-FA55DEA6C1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1426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6EF7-E83A-42CC-9C9A-080B3BA1143C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97FCA-3E90-46C5-A901-FA55DEA6C1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998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6EF7-E83A-42CC-9C9A-080B3BA1143C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97FCA-3E90-46C5-A901-FA55DEA6C1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6692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96EF7-E83A-42CC-9C9A-080B3BA1143C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97FCA-3E90-46C5-A901-FA55DEA6C1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6978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96EF7-E83A-42CC-9C9A-080B3BA1143C}" type="datetimeFigureOut">
              <a:rPr kumimoji="1" lang="ja-JP" altLang="en-US" smtClean="0"/>
              <a:t>2026/10/30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97FCA-3E90-46C5-A901-FA55DEA6C13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3279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gusupay.jp/" TargetMode="External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吹き出し: 円形 245">
            <a:extLst>
              <a:ext uri="{FF2B5EF4-FFF2-40B4-BE49-F238E27FC236}">
                <a16:creationId xmlns:a16="http://schemas.microsoft.com/office/drawing/2014/main" id="{8C0EB13E-491E-B64F-875A-5F58D18D22E5}"/>
              </a:ext>
            </a:extLst>
          </p:cNvPr>
          <p:cNvSpPr/>
          <p:nvPr/>
        </p:nvSpPr>
        <p:spPr>
          <a:xfrm>
            <a:off x="2099716" y="4663259"/>
            <a:ext cx="524024" cy="301133"/>
          </a:xfrm>
          <a:prstGeom prst="wedgeEllipseCallout">
            <a:avLst>
              <a:gd name="adj1" fmla="val 54619"/>
              <a:gd name="adj2" fmla="val 60648"/>
            </a:avLst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4" name="正方形/長方形 293" hidden="1">
            <a:extLst>
              <a:ext uri="{FF2B5EF4-FFF2-40B4-BE49-F238E27FC236}">
                <a16:creationId xmlns:a16="http://schemas.microsoft.com/office/drawing/2014/main" id="{B78CA039-C477-1A15-67E7-B6DE9F0C6872}"/>
              </a:ext>
            </a:extLst>
          </p:cNvPr>
          <p:cNvSpPr/>
          <p:nvPr/>
        </p:nvSpPr>
        <p:spPr>
          <a:xfrm rot="20635689">
            <a:off x="115681" y="1952817"/>
            <a:ext cx="1416989" cy="106274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289" name="グループ化 288" hidden="1">
            <a:extLst>
              <a:ext uri="{FF2B5EF4-FFF2-40B4-BE49-F238E27FC236}">
                <a16:creationId xmlns:a16="http://schemas.microsoft.com/office/drawing/2014/main" id="{F11A8492-AEBB-D69A-D1B9-D47A22F6BDCC}"/>
              </a:ext>
            </a:extLst>
          </p:cNvPr>
          <p:cNvGrpSpPr/>
          <p:nvPr/>
        </p:nvGrpSpPr>
        <p:grpSpPr>
          <a:xfrm>
            <a:off x="135000" y="1940841"/>
            <a:ext cx="6588000" cy="7344000"/>
            <a:chOff x="135000" y="1940841"/>
            <a:chExt cx="6588000" cy="7344000"/>
          </a:xfrm>
        </p:grpSpPr>
        <p:sp>
          <p:nvSpPr>
            <p:cNvPr id="290" name="正方形/長方形 289">
              <a:extLst>
                <a:ext uri="{FF2B5EF4-FFF2-40B4-BE49-F238E27FC236}">
                  <a16:creationId xmlns:a16="http://schemas.microsoft.com/office/drawing/2014/main" id="{CDD05307-AFD6-44EF-4510-69E682F26D0B}"/>
                </a:ext>
              </a:extLst>
            </p:cNvPr>
            <p:cNvSpPr/>
            <p:nvPr/>
          </p:nvSpPr>
          <p:spPr>
            <a:xfrm>
              <a:off x="135000" y="1940841"/>
              <a:ext cx="6588000" cy="7344000"/>
            </a:xfrm>
            <a:prstGeom prst="rect">
              <a:avLst/>
            </a:prstGeom>
            <a:solidFill>
              <a:srgbClr val="409BC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1" name="四角形: 角を丸くする 290">
              <a:extLst>
                <a:ext uri="{FF2B5EF4-FFF2-40B4-BE49-F238E27FC236}">
                  <a16:creationId xmlns:a16="http://schemas.microsoft.com/office/drawing/2014/main" id="{D5EC2E05-FF00-E7E0-B5C0-D1B9972A8C9D}"/>
                </a:ext>
              </a:extLst>
            </p:cNvPr>
            <p:cNvSpPr/>
            <p:nvPr/>
          </p:nvSpPr>
          <p:spPr>
            <a:xfrm>
              <a:off x="225000" y="2030841"/>
              <a:ext cx="6408000" cy="7164000"/>
            </a:xfrm>
            <a:prstGeom prst="roundRect">
              <a:avLst>
                <a:gd name="adj" fmla="val 281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7" name="図 26">
            <a:extLst>
              <a:ext uri="{FF2B5EF4-FFF2-40B4-BE49-F238E27FC236}">
                <a16:creationId xmlns:a16="http://schemas.microsoft.com/office/drawing/2014/main" id="{A6B68253-19E9-3BD0-1090-B1B5D29DF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4251519" y="471181"/>
            <a:ext cx="2322326" cy="5760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2BD58591-4979-463D-813B-AEB156B06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gray">
          <a:xfrm>
            <a:off x="144235" y="512098"/>
            <a:ext cx="2470656" cy="6840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9B6E487-9CFD-8253-C1DD-3389FC5241B7}"/>
              </a:ext>
            </a:extLst>
          </p:cNvPr>
          <p:cNvSpPr txBox="1"/>
          <p:nvPr/>
        </p:nvSpPr>
        <p:spPr bwMode="gray">
          <a:xfrm>
            <a:off x="4306459" y="941543"/>
            <a:ext cx="265640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b="1" dirty="0"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仙台市水の森市民センター</a:t>
            </a:r>
            <a:endParaRPr kumimoji="1" lang="en-US" altLang="ja-JP" sz="1100" b="1" dirty="0">
              <a:latin typeface="Yu Gothic UI Semibold" panose="020B0700000000000000" pitchFamily="50" charset="-128"/>
              <a:ea typeface="Yu Gothic UI Semibold" panose="020B0700000000000000" pitchFamily="50" charset="-128"/>
            </a:endParaRPr>
          </a:p>
          <a:p>
            <a:r>
              <a:rPr kumimoji="1" lang="ja-JP" altLang="en-US" sz="1100" dirty="0"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〒</a:t>
            </a:r>
            <a:r>
              <a:rPr kumimoji="1" lang="en-US" altLang="ja-JP" sz="1100" dirty="0"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981-0962  </a:t>
            </a:r>
            <a:r>
              <a:rPr kumimoji="1" lang="ja-JP" altLang="en-US" sz="1100" dirty="0"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仙台市青葉区水の森</a:t>
            </a:r>
            <a:r>
              <a:rPr kumimoji="1" lang="en-US" altLang="ja-JP" sz="1100" dirty="0"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4-1-1</a:t>
            </a:r>
          </a:p>
          <a:p>
            <a:r>
              <a:rPr kumimoji="1" lang="en-US" altLang="ja-JP" sz="1100" dirty="0"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【TEL】</a:t>
            </a:r>
            <a:r>
              <a:rPr kumimoji="1" lang="ja-JP" altLang="en-US" sz="1100" dirty="0"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 </a:t>
            </a:r>
            <a:r>
              <a:rPr kumimoji="1" lang="en-US" altLang="ja-JP" sz="1100" dirty="0"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277-2711</a:t>
            </a:r>
            <a:r>
              <a:rPr kumimoji="1" lang="ja-JP" altLang="en-US" sz="1100" dirty="0"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　</a:t>
            </a:r>
            <a:r>
              <a:rPr kumimoji="1" lang="en-US" altLang="ja-JP" sz="1100" dirty="0"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【FAX】</a:t>
            </a:r>
            <a:r>
              <a:rPr kumimoji="1" lang="ja-JP" altLang="en-US" sz="1100" dirty="0"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 </a:t>
            </a:r>
            <a:r>
              <a:rPr kumimoji="1" lang="en-US" altLang="ja-JP" sz="1100" dirty="0"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277-8863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B71EFC4-3964-CB90-CD73-DAB1B90DCB80}"/>
              </a:ext>
            </a:extLst>
          </p:cNvPr>
          <p:cNvSpPr txBox="1"/>
          <p:nvPr/>
        </p:nvSpPr>
        <p:spPr bwMode="gray">
          <a:xfrm>
            <a:off x="2572512" y="1503068"/>
            <a:ext cx="44494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[HP] </a:t>
            </a:r>
            <a:r>
              <a:rPr kumimoji="1" lang="en-US" altLang="ja-JP" sz="1050" dirty="0">
                <a:solidFill>
                  <a:prstClr val="black"/>
                </a:solidFill>
                <a:latin typeface="Yu Gothic UI Semilight" panose="020B0400000000000000" pitchFamily="50" charset="-128"/>
                <a:ea typeface="Yu Gothic UI Semilight" panose="020B0400000000000000" pitchFamily="50" charset="-128"/>
              </a:rPr>
              <a:t>https://www.sendai-shimincenter.jp/aoba/mizunomori/index.html</a:t>
            </a:r>
            <a:endParaRPr kumimoji="1" lang="ja-JP" altLang="en-US" sz="1600" dirty="0">
              <a:latin typeface="Yu Gothic UI Semilight" panose="020B0400000000000000" pitchFamily="50" charset="-128"/>
              <a:ea typeface="Yu Gothic UI Semilight" panose="020B0400000000000000" pitchFamily="50" charset="-128"/>
            </a:endParaRPr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579E4377-4F6F-3983-1D21-DD358FE27B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 rot="21175373">
            <a:off x="-171553" y="1186208"/>
            <a:ext cx="822678" cy="41750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2718ECB8-38EB-7E2D-68A3-069048BC76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26535" y="1522908"/>
            <a:ext cx="2363221" cy="230009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D5CD27B1-1B00-7E40-4A50-1973AB5462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671814" y="1415170"/>
            <a:ext cx="261143" cy="228914"/>
          </a:xfrm>
          <a:prstGeom prst="rect">
            <a:avLst/>
          </a:prstGeom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B3DEC7B0-6E3E-E9E7-9658-95EEB65FFB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1879467" y="1425151"/>
            <a:ext cx="104941" cy="122762"/>
          </a:xfrm>
          <a:prstGeom prst="rect">
            <a:avLst/>
          </a:prstGeom>
        </p:spPr>
      </p:pic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24CC383D-45ED-6BA5-068D-C119C1AF5DDE}"/>
              </a:ext>
            </a:extLst>
          </p:cNvPr>
          <p:cNvSpPr/>
          <p:nvPr/>
        </p:nvSpPr>
        <p:spPr bwMode="gray">
          <a:xfrm>
            <a:off x="99000" y="79248"/>
            <a:ext cx="6660000" cy="43200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55000">
                <a:srgbClr val="FFC000"/>
              </a:gs>
              <a:gs pos="100000">
                <a:srgbClr val="FF0000"/>
              </a:gs>
            </a:gsLst>
            <a:lin ang="600000" scaled="0"/>
            <a:tileRect/>
          </a:gra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373F133C-00A3-4ADA-FE5F-7AC01CAB4B29}"/>
              </a:ext>
            </a:extLst>
          </p:cNvPr>
          <p:cNvGrpSpPr/>
          <p:nvPr/>
        </p:nvGrpSpPr>
        <p:grpSpPr bwMode="gray">
          <a:xfrm>
            <a:off x="195739" y="129437"/>
            <a:ext cx="3262432" cy="400110"/>
            <a:chOff x="230465" y="656741"/>
            <a:chExt cx="3262432" cy="400110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DB5F8AE7-DBC1-CE52-78AA-8DCEC8D98871}"/>
                </a:ext>
              </a:extLst>
            </p:cNvPr>
            <p:cNvSpPr txBox="1"/>
            <p:nvPr/>
          </p:nvSpPr>
          <p:spPr bwMode="gray">
            <a:xfrm>
              <a:off x="230465" y="656741"/>
              <a:ext cx="326243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000" dirty="0">
                  <a:ln w="3810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水の森市民センターだより</a:t>
              </a: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57FA8ED7-5D6B-CA4C-656D-1CA9F6E2E25F}"/>
                </a:ext>
              </a:extLst>
            </p:cNvPr>
            <p:cNvSpPr txBox="1"/>
            <p:nvPr/>
          </p:nvSpPr>
          <p:spPr bwMode="gray">
            <a:xfrm>
              <a:off x="230465" y="656741"/>
              <a:ext cx="326243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000" dirty="0">
                  <a:ln w="6350">
                    <a:solidFill>
                      <a:srgbClr val="1A2E52"/>
                    </a:solidFill>
                  </a:ln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水の森市民センターだより</a:t>
              </a: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BF2E69A3-EFE4-662E-858E-3A3A43B346CA}"/>
              </a:ext>
            </a:extLst>
          </p:cNvPr>
          <p:cNvGrpSpPr/>
          <p:nvPr/>
        </p:nvGrpSpPr>
        <p:grpSpPr>
          <a:xfrm>
            <a:off x="3444052" y="158664"/>
            <a:ext cx="1814920" cy="338554"/>
            <a:chOff x="3444052" y="321395"/>
            <a:chExt cx="1814920" cy="338554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690B41C-4BB5-3008-4E1F-58B3B487CFA4}"/>
                </a:ext>
              </a:extLst>
            </p:cNvPr>
            <p:cNvSpPr txBox="1"/>
            <p:nvPr/>
          </p:nvSpPr>
          <p:spPr bwMode="gray">
            <a:xfrm>
              <a:off x="3444052" y="321395"/>
              <a:ext cx="18149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ln w="28575">
                    <a:solidFill>
                      <a:schemeClr val="bg1"/>
                    </a:solidFill>
                  </a:ln>
                  <a:effectLst>
                    <a:outerShdw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No.430</a:t>
              </a:r>
              <a:r>
                <a:rPr kumimoji="1" lang="ja-JP" altLang="en-US" sz="1600" dirty="0">
                  <a:ln w="28575">
                    <a:solidFill>
                      <a:schemeClr val="bg1"/>
                    </a:solidFill>
                  </a:ln>
                  <a:effectLst>
                    <a:outerShdw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 町内回覧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450ADD47-9F72-BFB5-7B70-D5D51FB95BC1}"/>
                </a:ext>
              </a:extLst>
            </p:cNvPr>
            <p:cNvSpPr txBox="1"/>
            <p:nvPr/>
          </p:nvSpPr>
          <p:spPr bwMode="gray">
            <a:xfrm>
              <a:off x="3444052" y="321395"/>
              <a:ext cx="181492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ln w="6350">
                    <a:solidFill>
                      <a:srgbClr val="1A2E52"/>
                    </a:solidFill>
                  </a:ln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No.430</a:t>
              </a:r>
              <a:r>
                <a:rPr kumimoji="1" lang="ja-JP" altLang="en-US" sz="1600" dirty="0">
                  <a:ln w="6350">
                    <a:solidFill>
                      <a:srgbClr val="1A2E52"/>
                    </a:solidFill>
                  </a:ln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 町内回覧</a:t>
              </a:r>
            </a:p>
          </p:txBody>
        </p:sp>
      </p:grpSp>
      <p:grpSp>
        <p:nvGrpSpPr>
          <p:cNvPr id="224" name="グループ化 223">
            <a:extLst>
              <a:ext uri="{FF2B5EF4-FFF2-40B4-BE49-F238E27FC236}">
                <a16:creationId xmlns:a16="http://schemas.microsoft.com/office/drawing/2014/main" id="{0E2B2653-7165-E0F2-44F9-DD07B0A232FE}"/>
              </a:ext>
            </a:extLst>
          </p:cNvPr>
          <p:cNvGrpSpPr/>
          <p:nvPr/>
        </p:nvGrpSpPr>
        <p:grpSpPr>
          <a:xfrm>
            <a:off x="5154027" y="174053"/>
            <a:ext cx="1617751" cy="307777"/>
            <a:chOff x="6553161" y="779091"/>
            <a:chExt cx="1617751" cy="307777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AF6E03D1-383A-4A98-3799-116F31E7CF57}"/>
                </a:ext>
              </a:extLst>
            </p:cNvPr>
            <p:cNvSpPr txBox="1"/>
            <p:nvPr/>
          </p:nvSpPr>
          <p:spPr bwMode="gray">
            <a:xfrm>
              <a:off x="6553161" y="779091"/>
              <a:ext cx="16177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ln w="28575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令和</a:t>
              </a:r>
              <a:r>
                <a:rPr kumimoji="1" lang="en-US" altLang="ja-JP" sz="1400" dirty="0">
                  <a:ln w="28575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8</a:t>
              </a:r>
              <a:r>
                <a:rPr kumimoji="1" lang="ja-JP" altLang="en-US" sz="1400" dirty="0">
                  <a:ln w="28575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年</a:t>
              </a:r>
              <a:r>
                <a:rPr kumimoji="1" lang="en-US" altLang="ja-JP" sz="1400" dirty="0">
                  <a:ln w="28575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11</a:t>
              </a:r>
              <a:r>
                <a:rPr kumimoji="1" lang="ja-JP" altLang="en-US" sz="1400" dirty="0">
                  <a:ln w="28575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月１日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624689F3-042B-894E-4DA1-62532F3246BF}"/>
                </a:ext>
              </a:extLst>
            </p:cNvPr>
            <p:cNvSpPr txBox="1"/>
            <p:nvPr/>
          </p:nvSpPr>
          <p:spPr bwMode="gray">
            <a:xfrm>
              <a:off x="6553161" y="779091"/>
              <a:ext cx="16177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400" dirty="0">
                  <a:ln w="6350">
                    <a:solidFill>
                      <a:srgbClr val="1A2E52"/>
                    </a:solidFill>
                  </a:ln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令和</a:t>
              </a:r>
              <a:r>
                <a:rPr kumimoji="1" lang="en-US" altLang="ja-JP" sz="1400" dirty="0">
                  <a:ln w="6350">
                    <a:solidFill>
                      <a:srgbClr val="1A2E52"/>
                    </a:solidFill>
                  </a:ln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8</a:t>
              </a:r>
              <a:r>
                <a:rPr kumimoji="1" lang="ja-JP" altLang="en-US" sz="1400" dirty="0">
                  <a:ln w="6350">
                    <a:solidFill>
                      <a:srgbClr val="1A2E52"/>
                    </a:solidFill>
                  </a:ln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年</a:t>
              </a:r>
              <a:r>
                <a:rPr kumimoji="1" lang="en-US" altLang="ja-JP" sz="1400" dirty="0">
                  <a:ln w="6350">
                    <a:solidFill>
                      <a:srgbClr val="1A2E52"/>
                    </a:solidFill>
                  </a:ln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11</a:t>
              </a:r>
              <a:r>
                <a:rPr kumimoji="1" lang="ja-JP" altLang="en-US" sz="1400" dirty="0">
                  <a:ln w="6350">
                    <a:solidFill>
                      <a:srgbClr val="1A2E52"/>
                    </a:solidFill>
                  </a:ln>
                  <a:latin typeface="UD デジタル 教科書体 NP-R" panose="02020400000000000000" pitchFamily="18" charset="-128"/>
                  <a:ea typeface="UD デジタル 教科書体 NP-R" panose="02020400000000000000" pitchFamily="18" charset="-128"/>
                </a:rPr>
                <a:t>月１日</a:t>
              </a:r>
            </a:p>
          </p:txBody>
        </p:sp>
      </p:grp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596C830D-82BC-ADF8-39AC-7ED9FB9A102E}"/>
              </a:ext>
            </a:extLst>
          </p:cNvPr>
          <p:cNvGrpSpPr>
            <a:grpSpLocks noChangeAspect="1"/>
          </p:cNvGrpSpPr>
          <p:nvPr/>
        </p:nvGrpSpPr>
        <p:grpSpPr bwMode="gray">
          <a:xfrm>
            <a:off x="2731493" y="964112"/>
            <a:ext cx="950400" cy="144000"/>
            <a:chOff x="1473924" y="4417218"/>
            <a:chExt cx="2376000" cy="360000"/>
          </a:xfrm>
        </p:grpSpPr>
        <p:sp>
          <p:nvSpPr>
            <p:cNvPr id="55" name="グラフィックス 6">
              <a:extLst>
                <a:ext uri="{FF2B5EF4-FFF2-40B4-BE49-F238E27FC236}">
                  <a16:creationId xmlns:a16="http://schemas.microsoft.com/office/drawing/2014/main" id="{8F7A6B99-B332-C79A-7A27-58E61D05280D}"/>
                </a:ext>
              </a:extLst>
            </p:cNvPr>
            <p:cNvSpPr/>
            <p:nvPr/>
          </p:nvSpPr>
          <p:spPr bwMode="gray">
            <a:xfrm>
              <a:off x="2193924" y="4417218"/>
              <a:ext cx="936000" cy="360000"/>
            </a:xfrm>
            <a:custGeom>
              <a:avLst/>
              <a:gdLst>
                <a:gd name="connsiteX0" fmla="*/ -132 w 3171825"/>
                <a:gd name="connsiteY0" fmla="*/ -385 h 1238250"/>
                <a:gd name="connsiteX1" fmla="*/ 799968 w 3171825"/>
                <a:gd name="connsiteY1" fmla="*/ -385 h 1238250"/>
                <a:gd name="connsiteX2" fmla="*/ 1590543 w 3171825"/>
                <a:gd name="connsiteY2" fmla="*/ 1237865 h 1238250"/>
                <a:gd name="connsiteX3" fmla="*/ 2381118 w 3171825"/>
                <a:gd name="connsiteY3" fmla="*/ -385 h 1238250"/>
                <a:gd name="connsiteX4" fmla="*/ 3171693 w 3171825"/>
                <a:gd name="connsiteY4" fmla="*/ -385 h 123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71825" h="1238250">
                  <a:moveTo>
                    <a:pt x="-132" y="-385"/>
                  </a:moveTo>
                  <a:lnTo>
                    <a:pt x="799968" y="-385"/>
                  </a:lnTo>
                  <a:lnTo>
                    <a:pt x="1590543" y="1237865"/>
                  </a:lnTo>
                  <a:lnTo>
                    <a:pt x="2381118" y="-385"/>
                  </a:lnTo>
                  <a:lnTo>
                    <a:pt x="3171693" y="-385"/>
                  </a:lnTo>
                </a:path>
              </a:pathLst>
            </a:custGeom>
            <a:noFill/>
            <a:ln w="19050" cap="sq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</p:spPr>
          <p:txBody>
            <a:bodyPr rtlCol="0" anchor="ctr"/>
            <a:lstStyle/>
            <a:p>
              <a:endParaRPr lang="ja-JP" altLang="en-US"/>
            </a:p>
          </p:txBody>
        </p:sp>
        <p:cxnSp>
          <p:nvCxnSpPr>
            <p:cNvPr id="57" name="直線コネクタ 56">
              <a:extLst>
                <a:ext uri="{FF2B5EF4-FFF2-40B4-BE49-F238E27FC236}">
                  <a16:creationId xmlns:a16="http://schemas.microsoft.com/office/drawing/2014/main" id="{D16E8A42-769E-286F-BB96-242B2FEDCC20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1473924" y="4417218"/>
              <a:ext cx="720000" cy="0"/>
            </a:xfrm>
            <a:prstGeom prst="line">
              <a:avLst/>
            </a:prstGeom>
            <a:noFill/>
            <a:ln w="19050" cap="sq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</p:spPr>
        </p:cxnSp>
        <p:cxnSp>
          <p:nvCxnSpPr>
            <p:cNvPr id="58" name="直線コネクタ 57">
              <a:extLst>
                <a:ext uri="{FF2B5EF4-FFF2-40B4-BE49-F238E27FC236}">
                  <a16:creationId xmlns:a16="http://schemas.microsoft.com/office/drawing/2014/main" id="{C6149E46-D518-C7AE-C595-6C2091AF3E3C}"/>
                </a:ext>
              </a:extLst>
            </p:cNvPr>
            <p:cNvCxnSpPr>
              <a:cxnSpLocks/>
            </p:cNvCxnSpPr>
            <p:nvPr/>
          </p:nvCxnSpPr>
          <p:spPr bwMode="gray">
            <a:xfrm>
              <a:off x="3129924" y="4417218"/>
              <a:ext cx="720000" cy="0"/>
            </a:xfrm>
            <a:prstGeom prst="line">
              <a:avLst/>
            </a:prstGeom>
            <a:noFill/>
            <a:ln w="19050" cap="sq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</p:spPr>
        </p:cxnSp>
      </p:grp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DCA5E03D-5327-3992-66E6-D26B915352A8}"/>
              </a:ext>
            </a:extLst>
          </p:cNvPr>
          <p:cNvGrpSpPr/>
          <p:nvPr/>
        </p:nvGrpSpPr>
        <p:grpSpPr bwMode="gray">
          <a:xfrm>
            <a:off x="2713539" y="586911"/>
            <a:ext cx="1066132" cy="461665"/>
            <a:chOff x="2670359" y="625011"/>
            <a:chExt cx="1066132" cy="461665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9145332-D116-75C9-AE57-0B9D4E7AF033}"/>
                </a:ext>
              </a:extLst>
            </p:cNvPr>
            <p:cNvSpPr txBox="1"/>
            <p:nvPr/>
          </p:nvSpPr>
          <p:spPr bwMode="gray">
            <a:xfrm>
              <a:off x="2689409" y="625011"/>
              <a:ext cx="10470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>
                  <a:ln w="9525">
                    <a:noFill/>
                  </a:ln>
                  <a:solidFill>
                    <a:schemeClr val="accent2">
                      <a:lumMod val="75000"/>
                    </a:schemeClr>
                  </a:solidFill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11</a:t>
              </a:r>
              <a:r>
                <a:rPr kumimoji="1" lang="ja-JP" altLang="en-US" sz="2400" dirty="0">
                  <a:ln w="9525">
                    <a:noFill/>
                  </a:ln>
                  <a:solidFill>
                    <a:schemeClr val="accent2">
                      <a:lumMod val="75000"/>
                    </a:schemeClr>
                  </a:solidFill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月号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781B01FF-9A57-7836-A21F-32454583A024}"/>
                </a:ext>
              </a:extLst>
            </p:cNvPr>
            <p:cNvSpPr txBox="1"/>
            <p:nvPr/>
          </p:nvSpPr>
          <p:spPr bwMode="gray">
            <a:xfrm>
              <a:off x="2670359" y="625011"/>
              <a:ext cx="10470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2400" dirty="0">
                  <a:ln w="9525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noFill/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11</a:t>
              </a:r>
              <a:r>
                <a:rPr kumimoji="1" lang="ja-JP" altLang="en-US" sz="2400" dirty="0">
                  <a:ln w="9525">
                    <a:solidFill>
                      <a:schemeClr val="tx1">
                        <a:lumMod val="75000"/>
                        <a:lumOff val="25000"/>
                      </a:schemeClr>
                    </a:solidFill>
                  </a:ln>
                  <a:noFill/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月号</a:t>
              </a:r>
            </a:p>
          </p:txBody>
        </p:sp>
      </p:grpSp>
      <p:pic>
        <p:nvPicPr>
          <p:cNvPr id="26" name="図 25">
            <a:extLst>
              <a:ext uri="{FF2B5EF4-FFF2-40B4-BE49-F238E27FC236}">
                <a16:creationId xmlns:a16="http://schemas.microsoft.com/office/drawing/2014/main" id="{5A818FC8-530E-BE7A-5006-BAEC37FCC4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 rot="1210448">
            <a:off x="966572" y="1294114"/>
            <a:ext cx="371442" cy="376892"/>
          </a:xfrm>
          <a:prstGeom prst="rect">
            <a:avLst/>
          </a:prstGeom>
        </p:spPr>
      </p:pic>
      <p:sp>
        <p:nvSpPr>
          <p:cNvPr id="7" name="Text Box 546">
            <a:extLst>
              <a:ext uri="{FF2B5EF4-FFF2-40B4-BE49-F238E27FC236}">
                <a16:creationId xmlns:a16="http://schemas.microsoft.com/office/drawing/2014/main" id="{443CC82F-2A58-4F55-86CF-317DECEACA6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33921" y="1180078"/>
            <a:ext cx="3168000" cy="32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70C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/>
            <a:r>
              <a:rPr lang="en-US" altLang="ja-JP" sz="1050" b="1" u="sng" kern="100" dirty="0">
                <a:solidFill>
                  <a:srgbClr val="984806"/>
                </a:solidFill>
                <a:effectLst/>
                <a:latin typeface="Yu Gothic UI Semibold" panose="020B0700000000000000" pitchFamily="50" charset="-128"/>
                <a:ea typeface="Yu Gothic UI Semibold" panose="020B0700000000000000" pitchFamily="50" charset="-128"/>
                <a:cs typeface="Times New Roman" panose="02020603050405020304" pitchFamily="18" charset="0"/>
              </a:rPr>
              <a:t>WOOD</a:t>
            </a:r>
            <a:r>
              <a:rPr lang="ja-JP" altLang="en-US" sz="1050" b="1" u="sng" kern="100" dirty="0">
                <a:solidFill>
                  <a:srgbClr val="984806"/>
                </a:solidFill>
                <a:effectLst/>
                <a:latin typeface="Yu Gothic UI Semibold" panose="020B0700000000000000" pitchFamily="50" charset="-128"/>
                <a:ea typeface="Yu Gothic UI Semibold" panose="020B0700000000000000" pitchFamily="50" charset="-128"/>
                <a:cs typeface="Times New Roman" panose="02020603050405020304" pitchFamily="18" charset="0"/>
              </a:rPr>
              <a:t> </a:t>
            </a:r>
            <a:r>
              <a:rPr lang="en-US" sz="1050" b="1" u="sng" kern="100" dirty="0">
                <a:solidFill>
                  <a:srgbClr val="984806"/>
                </a:solidFill>
                <a:effectLst/>
                <a:latin typeface="Yu Gothic UI Semibold" panose="020B0700000000000000" pitchFamily="50" charset="-128"/>
                <a:ea typeface="Yu Gothic UI Semibold" panose="020B0700000000000000" pitchFamily="50" charset="-128"/>
                <a:cs typeface="Times New Roman" panose="02020603050405020304" pitchFamily="18" charset="0"/>
              </a:rPr>
              <a:t>NOTE(</a:t>
            </a:r>
            <a:r>
              <a:rPr lang="ja-JP" sz="1050" b="1" u="sng" kern="100" dirty="0">
                <a:solidFill>
                  <a:srgbClr val="984806"/>
                </a:solidFill>
                <a:effectLst/>
                <a:latin typeface="Yu Gothic UI Semibold" panose="020B0700000000000000" pitchFamily="50" charset="-128"/>
                <a:ea typeface="Yu Gothic UI Semibold" panose="020B0700000000000000" pitchFamily="50" charset="-128"/>
                <a:cs typeface="Times New Roman" panose="02020603050405020304" pitchFamily="18" charset="0"/>
              </a:rPr>
              <a:t>うっど・のーと</a:t>
            </a:r>
            <a:r>
              <a:rPr lang="en-US" sz="1050" b="1" u="sng" kern="100" dirty="0">
                <a:solidFill>
                  <a:srgbClr val="984806"/>
                </a:solidFill>
                <a:effectLst/>
                <a:latin typeface="Yu Gothic UI Semibold" panose="020B0700000000000000" pitchFamily="50" charset="-128"/>
                <a:ea typeface="Yu Gothic UI Semibold" panose="020B0700000000000000" pitchFamily="50" charset="-128"/>
                <a:cs typeface="Times New Roman" panose="02020603050405020304" pitchFamily="18" charset="0"/>
              </a:rPr>
              <a:t>  </a:t>
            </a:r>
            <a:r>
              <a:rPr lang="ja-JP" sz="1050" b="1" u="sng" kern="100" dirty="0">
                <a:solidFill>
                  <a:srgbClr val="984806"/>
                </a:solidFill>
                <a:effectLst/>
                <a:latin typeface="Yu Gothic UI Semibold" panose="020B0700000000000000" pitchFamily="50" charset="-128"/>
                <a:ea typeface="Yu Gothic UI Semibold" panose="020B0700000000000000" pitchFamily="50" charset="-128"/>
                <a:cs typeface="Times New Roman" panose="02020603050405020304" pitchFamily="18" charset="0"/>
              </a:rPr>
              <a:t>… 森の声、</a:t>
            </a:r>
            <a:r>
              <a:rPr lang="ja-JP" sz="1050" b="1" u="sng" kern="100" spc="100" dirty="0">
                <a:solidFill>
                  <a:srgbClr val="984806"/>
                </a:solidFill>
                <a:effectLst/>
                <a:latin typeface="Yu Gothic UI Semibold" panose="020B0700000000000000" pitchFamily="50" charset="-128"/>
                <a:ea typeface="Yu Gothic UI Semibold" panose="020B0700000000000000" pitchFamily="50" charset="-128"/>
                <a:cs typeface="Times New Roman" panose="02020603050405020304" pitchFamily="18" charset="0"/>
              </a:rPr>
              <a:t>鳥のさえずり</a:t>
            </a:r>
            <a:r>
              <a:rPr lang="en-US" sz="1050" b="1" u="sng" kern="100" dirty="0">
                <a:solidFill>
                  <a:srgbClr val="984806"/>
                </a:solidFill>
                <a:effectLst/>
                <a:latin typeface="Yu Gothic UI Semibold" panose="020B0700000000000000" pitchFamily="50" charset="-128"/>
                <a:ea typeface="Yu Gothic UI Semibold" panose="020B0700000000000000" pitchFamily="50" charset="-128"/>
                <a:cs typeface="Times New Roman" panose="02020603050405020304" pitchFamily="18" charset="0"/>
              </a:rPr>
              <a:t>)</a:t>
            </a:r>
            <a:endParaRPr lang="ja-JP" sz="1050" u="sng" kern="100" dirty="0">
              <a:effectLst/>
              <a:latin typeface="Yu Gothic UI Semibold" panose="020B0700000000000000" pitchFamily="50" charset="-128"/>
              <a:ea typeface="Yu Gothic UI Semibold" panose="020B0700000000000000" pitchFamily="50" charset="-128"/>
              <a:cs typeface="Times New Roman" panose="02020603050405020304" pitchFamily="18" charset="0"/>
            </a:endParaRPr>
          </a:p>
          <a:p>
            <a:pPr algn="ctr"/>
            <a:r>
              <a:rPr lang="en-US" sz="1050" kern="100" dirty="0">
                <a:effectLst/>
                <a:latin typeface="Yu Gothic UI Semibold" panose="020B0700000000000000" pitchFamily="50" charset="-128"/>
                <a:ea typeface="Yu Gothic UI Semibold" panose="020B0700000000000000" pitchFamily="50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latin typeface="Yu Gothic UI Semibold" panose="020B0700000000000000" pitchFamily="50" charset="-128"/>
              <a:ea typeface="Yu Gothic UI Semibold" panose="020B0700000000000000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26A30BB0-2CDC-F60A-57E0-7252E19419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743507" y="1006908"/>
            <a:ext cx="540000" cy="540000"/>
          </a:xfrm>
          <a:prstGeom prst="rect">
            <a:avLst/>
          </a:prstGeom>
        </p:spPr>
      </p:pic>
      <p:sp>
        <p:nvSpPr>
          <p:cNvPr id="44" name="正方形/長方形 43" hidden="1">
            <a:extLst>
              <a:ext uri="{FF2B5EF4-FFF2-40B4-BE49-F238E27FC236}">
                <a16:creationId xmlns:a16="http://schemas.microsoft.com/office/drawing/2014/main" id="{27C42EA2-2DB1-F15F-6FED-E5FECA9BFABC}"/>
              </a:ext>
            </a:extLst>
          </p:cNvPr>
          <p:cNvSpPr/>
          <p:nvPr/>
        </p:nvSpPr>
        <p:spPr>
          <a:xfrm rot="20432704">
            <a:off x="181862" y="1929167"/>
            <a:ext cx="1547582" cy="1160686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29" name="グループ化 228">
            <a:extLst>
              <a:ext uri="{FF2B5EF4-FFF2-40B4-BE49-F238E27FC236}">
                <a16:creationId xmlns:a16="http://schemas.microsoft.com/office/drawing/2014/main" id="{C9F4D8EB-849F-0D0C-06A9-CCCF9F17A674}"/>
              </a:ext>
            </a:extLst>
          </p:cNvPr>
          <p:cNvGrpSpPr/>
          <p:nvPr/>
        </p:nvGrpSpPr>
        <p:grpSpPr bwMode="gray">
          <a:xfrm>
            <a:off x="170524" y="9125624"/>
            <a:ext cx="6516952" cy="723275"/>
            <a:chOff x="170524" y="9319595"/>
            <a:chExt cx="6516952" cy="723275"/>
          </a:xfrm>
          <a:solidFill>
            <a:srgbClr val="99CCFF"/>
          </a:solidFill>
        </p:grpSpPr>
        <p:sp>
          <p:nvSpPr>
            <p:cNvPr id="103" name="フリーフォーム: 図形 102">
              <a:extLst>
                <a:ext uri="{FF2B5EF4-FFF2-40B4-BE49-F238E27FC236}">
                  <a16:creationId xmlns:a16="http://schemas.microsoft.com/office/drawing/2014/main" id="{D6B3D712-82F6-2D3F-17F0-397F4F16D32D}"/>
                </a:ext>
              </a:extLst>
            </p:cNvPr>
            <p:cNvSpPr/>
            <p:nvPr/>
          </p:nvSpPr>
          <p:spPr bwMode="gray">
            <a:xfrm>
              <a:off x="170524" y="9367224"/>
              <a:ext cx="6516952" cy="632913"/>
            </a:xfrm>
            <a:custGeom>
              <a:avLst/>
              <a:gdLst>
                <a:gd name="connsiteX0" fmla="*/ 6587908 w 6660000"/>
                <a:gd name="connsiteY0" fmla="*/ 0 h 432000"/>
                <a:gd name="connsiteX1" fmla="*/ 6660000 w 6660000"/>
                <a:gd name="connsiteY1" fmla="*/ 0 h 432000"/>
                <a:gd name="connsiteX2" fmla="*/ 6660000 w 6660000"/>
                <a:gd name="connsiteY2" fmla="*/ 432000 h 432000"/>
                <a:gd name="connsiteX3" fmla="*/ 6587908 w 6660000"/>
                <a:gd name="connsiteY3" fmla="*/ 432000 h 432000"/>
                <a:gd name="connsiteX4" fmla="*/ 6443128 w 6660000"/>
                <a:gd name="connsiteY4" fmla="*/ 0 h 432000"/>
                <a:gd name="connsiteX5" fmla="*/ 6515908 w 6660000"/>
                <a:gd name="connsiteY5" fmla="*/ 0 h 432000"/>
                <a:gd name="connsiteX6" fmla="*/ 6515908 w 6660000"/>
                <a:gd name="connsiteY6" fmla="*/ 432000 h 432000"/>
                <a:gd name="connsiteX7" fmla="*/ 6443128 w 6660000"/>
                <a:gd name="connsiteY7" fmla="*/ 432000 h 432000"/>
                <a:gd name="connsiteX8" fmla="*/ 288872 w 6660000"/>
                <a:gd name="connsiteY8" fmla="*/ 0 h 432000"/>
                <a:gd name="connsiteX9" fmla="*/ 6371128 w 6660000"/>
                <a:gd name="connsiteY9" fmla="*/ 0 h 432000"/>
                <a:gd name="connsiteX10" fmla="*/ 6371128 w 6660000"/>
                <a:gd name="connsiteY10" fmla="*/ 432000 h 432000"/>
                <a:gd name="connsiteX11" fmla="*/ 288872 w 6660000"/>
                <a:gd name="connsiteY11" fmla="*/ 432000 h 432000"/>
                <a:gd name="connsiteX12" fmla="*/ 144092 w 6660000"/>
                <a:gd name="connsiteY12" fmla="*/ 0 h 432000"/>
                <a:gd name="connsiteX13" fmla="*/ 216872 w 6660000"/>
                <a:gd name="connsiteY13" fmla="*/ 0 h 432000"/>
                <a:gd name="connsiteX14" fmla="*/ 216872 w 6660000"/>
                <a:gd name="connsiteY14" fmla="*/ 432000 h 432000"/>
                <a:gd name="connsiteX15" fmla="*/ 144092 w 6660000"/>
                <a:gd name="connsiteY15" fmla="*/ 432000 h 432000"/>
                <a:gd name="connsiteX16" fmla="*/ 0 w 6660000"/>
                <a:gd name="connsiteY16" fmla="*/ 0 h 432000"/>
                <a:gd name="connsiteX17" fmla="*/ 72092 w 6660000"/>
                <a:gd name="connsiteY17" fmla="*/ 0 h 432000"/>
                <a:gd name="connsiteX18" fmla="*/ 72092 w 6660000"/>
                <a:gd name="connsiteY18" fmla="*/ 432000 h 432000"/>
                <a:gd name="connsiteX19" fmla="*/ 0 w 6660000"/>
                <a:gd name="connsiteY19" fmla="*/ 432000 h 4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660000" h="432000">
                  <a:moveTo>
                    <a:pt x="6587908" y="0"/>
                  </a:moveTo>
                  <a:lnTo>
                    <a:pt x="6660000" y="0"/>
                  </a:lnTo>
                  <a:lnTo>
                    <a:pt x="6660000" y="432000"/>
                  </a:lnTo>
                  <a:lnTo>
                    <a:pt x="6587908" y="432000"/>
                  </a:lnTo>
                  <a:close/>
                  <a:moveTo>
                    <a:pt x="6443128" y="0"/>
                  </a:moveTo>
                  <a:lnTo>
                    <a:pt x="6515908" y="0"/>
                  </a:lnTo>
                  <a:lnTo>
                    <a:pt x="6515908" y="432000"/>
                  </a:lnTo>
                  <a:lnTo>
                    <a:pt x="6443128" y="432000"/>
                  </a:lnTo>
                  <a:close/>
                  <a:moveTo>
                    <a:pt x="288872" y="0"/>
                  </a:moveTo>
                  <a:lnTo>
                    <a:pt x="6371128" y="0"/>
                  </a:lnTo>
                  <a:lnTo>
                    <a:pt x="6371128" y="432000"/>
                  </a:lnTo>
                  <a:lnTo>
                    <a:pt x="288872" y="432000"/>
                  </a:lnTo>
                  <a:close/>
                  <a:moveTo>
                    <a:pt x="144092" y="0"/>
                  </a:moveTo>
                  <a:lnTo>
                    <a:pt x="216872" y="0"/>
                  </a:lnTo>
                  <a:lnTo>
                    <a:pt x="216872" y="432000"/>
                  </a:lnTo>
                  <a:lnTo>
                    <a:pt x="144092" y="432000"/>
                  </a:lnTo>
                  <a:close/>
                  <a:moveTo>
                    <a:pt x="0" y="0"/>
                  </a:moveTo>
                  <a:lnTo>
                    <a:pt x="72092" y="0"/>
                  </a:lnTo>
                  <a:lnTo>
                    <a:pt x="72092" y="432000"/>
                  </a:lnTo>
                  <a:lnTo>
                    <a:pt x="0" y="43200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1DA85234-71E8-BD26-DD10-735D0D4DF4E5}"/>
                </a:ext>
              </a:extLst>
            </p:cNvPr>
            <p:cNvSpPr txBox="1"/>
            <p:nvPr/>
          </p:nvSpPr>
          <p:spPr bwMode="gray">
            <a:xfrm>
              <a:off x="462491" y="9319595"/>
              <a:ext cx="5933034" cy="7232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＊</a:t>
              </a:r>
              <a:r>
                <a:rPr kumimoji="1" lang="en-US" altLang="ja-JP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11</a:t>
              </a:r>
              <a:r>
                <a:rPr kumimoji="1" lang="ja-JP" altLang="en-US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月の休館日＊　</a:t>
              </a:r>
              <a:r>
                <a:rPr kumimoji="1" lang="en-US" altLang="ja-JP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11/2</a:t>
              </a:r>
              <a:r>
                <a:rPr kumimoji="1" lang="en-US" altLang="ja-JP" sz="1400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(</a:t>
              </a:r>
              <a:r>
                <a:rPr kumimoji="1" lang="ja-JP" altLang="en-US" sz="1400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月</a:t>
              </a:r>
              <a:r>
                <a:rPr kumimoji="1" lang="en-US" altLang="ja-JP" sz="1400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)</a:t>
              </a:r>
              <a:r>
                <a:rPr kumimoji="1" lang="ja-JP" altLang="en-US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・</a:t>
              </a:r>
              <a:r>
                <a:rPr kumimoji="1" lang="en-US" altLang="ja-JP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4</a:t>
              </a:r>
              <a:r>
                <a:rPr kumimoji="1" lang="en-US" altLang="ja-JP" sz="1400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(</a:t>
              </a:r>
              <a:r>
                <a:rPr kumimoji="1" lang="ja-JP" altLang="en-US" sz="1400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水</a:t>
              </a:r>
              <a:r>
                <a:rPr kumimoji="1" lang="en-US" altLang="ja-JP" sz="1400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)</a:t>
              </a:r>
              <a:r>
                <a:rPr kumimoji="1" lang="ja-JP" altLang="en-US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・</a:t>
              </a:r>
              <a:r>
                <a:rPr kumimoji="1" lang="en-US" altLang="ja-JP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9</a:t>
              </a:r>
              <a:r>
                <a:rPr kumimoji="1" lang="en-US" altLang="ja-JP" sz="1400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(</a:t>
              </a:r>
              <a:r>
                <a:rPr kumimoji="1" lang="ja-JP" altLang="en-US" sz="1400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月</a:t>
              </a:r>
              <a:r>
                <a:rPr kumimoji="1" lang="en-US" altLang="ja-JP" sz="1400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)</a:t>
              </a:r>
              <a:r>
                <a:rPr kumimoji="1" lang="ja-JP" altLang="en-US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・</a:t>
              </a:r>
              <a:r>
                <a:rPr kumimoji="1" lang="en-US" altLang="ja-JP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16</a:t>
              </a:r>
              <a:r>
                <a:rPr kumimoji="1" lang="en-US" altLang="ja-JP" sz="1400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(</a:t>
              </a:r>
              <a:r>
                <a:rPr kumimoji="1" lang="ja-JP" altLang="en-US" sz="1400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月</a:t>
              </a:r>
              <a:r>
                <a:rPr kumimoji="1" lang="en-US" altLang="ja-JP" sz="1400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)</a:t>
              </a:r>
              <a:r>
                <a:rPr kumimoji="1" lang="ja-JP" altLang="en-US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・</a:t>
              </a:r>
              <a:r>
                <a:rPr kumimoji="1" lang="en-US" altLang="ja-JP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24</a:t>
              </a:r>
              <a:r>
                <a:rPr kumimoji="1" lang="en-US" altLang="ja-JP" sz="1400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(</a:t>
              </a:r>
              <a:r>
                <a:rPr kumimoji="1" lang="ja-JP" altLang="en-US" sz="1400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火</a:t>
              </a:r>
              <a:r>
                <a:rPr kumimoji="1" lang="en-US" altLang="ja-JP" sz="1400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)</a:t>
              </a:r>
              <a:r>
                <a:rPr kumimoji="1" lang="ja-JP" altLang="en-US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・</a:t>
              </a:r>
              <a:r>
                <a:rPr kumimoji="1" lang="en-US" altLang="ja-JP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30</a:t>
              </a:r>
              <a:r>
                <a:rPr kumimoji="1" lang="en-US" altLang="ja-JP" sz="1400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(</a:t>
              </a:r>
              <a:r>
                <a:rPr kumimoji="1" lang="ja-JP" altLang="en-US" sz="1400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月</a:t>
              </a:r>
              <a:r>
                <a:rPr kumimoji="1" lang="en-US" altLang="ja-JP" sz="1400" dirty="0">
                  <a:ln w="6350">
                    <a:noFill/>
                  </a:ln>
                  <a:latin typeface="Yu Gothic UI Semibold" panose="020B0700000000000000" pitchFamily="50" charset="-128"/>
                  <a:ea typeface="Yu Gothic UI Semibold" panose="020B0700000000000000" pitchFamily="50" charset="-128"/>
                </a:rPr>
                <a:t>)</a:t>
              </a:r>
            </a:p>
            <a:p>
              <a:pPr algn="ctr">
                <a:spcBef>
                  <a:spcPts val="300"/>
                </a:spcBef>
              </a:pPr>
              <a:r>
                <a:rPr kumimoji="1" lang="en-US" altLang="ja-JP" sz="900" dirty="0">
                  <a:ln w="6350">
                    <a:noFill/>
                  </a:ln>
                  <a:latin typeface="Yu Gothic UI Light" panose="020B0300000000000000" pitchFamily="50" charset="-128"/>
                  <a:ea typeface="Yu Gothic UI Light" panose="020B0300000000000000" pitchFamily="50" charset="-128"/>
                </a:rPr>
                <a:t>11</a:t>
              </a:r>
              <a:r>
                <a:rPr kumimoji="1" lang="ja-JP" altLang="en-US" sz="900" dirty="0">
                  <a:ln w="6350">
                    <a:noFill/>
                  </a:ln>
                  <a:latin typeface="Yu Gothic UI Light" panose="020B0300000000000000" pitchFamily="50" charset="-128"/>
                  <a:ea typeface="Yu Gothic UI Light" panose="020B0300000000000000" pitchFamily="50" charset="-128"/>
                </a:rPr>
                <a:t>月</a:t>
              </a:r>
              <a:r>
                <a:rPr kumimoji="1" lang="en-US" altLang="ja-JP" sz="900" dirty="0">
                  <a:ln w="6350">
                    <a:noFill/>
                  </a:ln>
                  <a:latin typeface="Yu Gothic UI Light" panose="020B0300000000000000" pitchFamily="50" charset="-128"/>
                  <a:ea typeface="Yu Gothic UI Light" panose="020B0300000000000000" pitchFamily="50" charset="-128"/>
                </a:rPr>
                <a:t>10</a:t>
              </a:r>
              <a:r>
                <a:rPr kumimoji="1" lang="ja-JP" altLang="en-US" sz="900" dirty="0">
                  <a:ln w="6350">
                    <a:noFill/>
                  </a:ln>
                  <a:latin typeface="Yu Gothic UI Light" panose="020B0300000000000000" pitchFamily="50" charset="-128"/>
                  <a:ea typeface="Yu Gothic UI Light" panose="020B0300000000000000" pitchFamily="50" charset="-128"/>
                </a:rPr>
                <a:t>日</a:t>
              </a:r>
              <a:r>
                <a:rPr kumimoji="1" lang="en-US" altLang="ja-JP" sz="900" dirty="0">
                  <a:ln w="6350">
                    <a:noFill/>
                  </a:ln>
                  <a:latin typeface="Yu Gothic UI Light" panose="020B0300000000000000" pitchFamily="50" charset="-128"/>
                  <a:ea typeface="Yu Gothic UI Light" panose="020B0300000000000000" pitchFamily="50" charset="-128"/>
                </a:rPr>
                <a:t>(</a:t>
              </a:r>
              <a:r>
                <a:rPr kumimoji="1" lang="ja-JP" altLang="en-US" sz="900" dirty="0">
                  <a:ln w="6350">
                    <a:noFill/>
                  </a:ln>
                  <a:latin typeface="Yu Gothic UI Light" panose="020B0300000000000000" pitchFamily="50" charset="-128"/>
                  <a:ea typeface="Yu Gothic UI Light" panose="020B0300000000000000" pitchFamily="50" charset="-128"/>
                </a:rPr>
                <a:t>火</a:t>
              </a:r>
              <a:r>
                <a:rPr kumimoji="1" lang="en-US" altLang="ja-JP" sz="900" dirty="0">
                  <a:ln w="6350">
                    <a:noFill/>
                  </a:ln>
                  <a:latin typeface="Yu Gothic UI Light" panose="020B0300000000000000" pitchFamily="50" charset="-128"/>
                  <a:ea typeface="Yu Gothic UI Light" panose="020B0300000000000000" pitchFamily="50" charset="-128"/>
                </a:rPr>
                <a:t>)</a:t>
              </a:r>
              <a:r>
                <a:rPr kumimoji="1" lang="ja-JP" altLang="en-US" sz="900" dirty="0">
                  <a:ln w="6350">
                    <a:noFill/>
                  </a:ln>
                  <a:latin typeface="Yu Gothic UI Light" panose="020B0300000000000000" pitchFamily="50" charset="-128"/>
                  <a:ea typeface="Yu Gothic UI Light" panose="020B0300000000000000" pitchFamily="50" charset="-128"/>
                </a:rPr>
                <a:t>～</a:t>
              </a:r>
              <a:r>
                <a:rPr kumimoji="1" lang="en-US" altLang="ja-JP" sz="900" dirty="0">
                  <a:ln w="6350">
                    <a:noFill/>
                  </a:ln>
                  <a:latin typeface="Yu Gothic UI Light" panose="020B0300000000000000" pitchFamily="50" charset="-128"/>
                  <a:ea typeface="Yu Gothic UI Light" panose="020B0300000000000000" pitchFamily="50" charset="-128"/>
                </a:rPr>
                <a:t>15</a:t>
              </a:r>
              <a:r>
                <a:rPr kumimoji="1" lang="ja-JP" altLang="en-US" sz="900" dirty="0">
                  <a:ln w="6350">
                    <a:noFill/>
                  </a:ln>
                  <a:latin typeface="Yu Gothic UI Light" panose="020B0300000000000000" pitchFamily="50" charset="-128"/>
                  <a:ea typeface="Yu Gothic UI Light" panose="020B0300000000000000" pitchFamily="50" charset="-128"/>
                </a:rPr>
                <a:t>日</a:t>
              </a:r>
              <a:r>
                <a:rPr kumimoji="1" lang="en-US" altLang="ja-JP" sz="900" dirty="0">
                  <a:ln w="6350">
                    <a:noFill/>
                  </a:ln>
                  <a:latin typeface="Yu Gothic UI Light" panose="020B0300000000000000" pitchFamily="50" charset="-128"/>
                  <a:ea typeface="Yu Gothic UI Light" panose="020B0300000000000000" pitchFamily="50" charset="-128"/>
                </a:rPr>
                <a:t>(</a:t>
              </a:r>
              <a:r>
                <a:rPr kumimoji="1" lang="ja-JP" altLang="en-US" sz="900" dirty="0">
                  <a:ln w="6350">
                    <a:noFill/>
                  </a:ln>
                  <a:latin typeface="Yu Gothic UI Light" panose="020B0300000000000000" pitchFamily="50" charset="-128"/>
                  <a:ea typeface="Yu Gothic UI Light" panose="020B0300000000000000" pitchFamily="50" charset="-128"/>
                </a:rPr>
                <a:t>日</a:t>
              </a:r>
              <a:r>
                <a:rPr kumimoji="1" lang="en-US" altLang="ja-JP" sz="900" dirty="0">
                  <a:ln w="6350">
                    <a:noFill/>
                  </a:ln>
                  <a:latin typeface="Yu Gothic UI Light" panose="020B0300000000000000" pitchFamily="50" charset="-128"/>
                  <a:ea typeface="Yu Gothic UI Light" panose="020B0300000000000000" pitchFamily="50" charset="-128"/>
                </a:rPr>
                <a:t>)</a:t>
              </a:r>
              <a:r>
                <a:rPr kumimoji="1" lang="ja-JP" altLang="en-US" sz="900" dirty="0">
                  <a:ln w="6350">
                    <a:noFill/>
                  </a:ln>
                  <a:latin typeface="Yu Gothic UI Light" panose="020B0300000000000000" pitchFamily="50" charset="-128"/>
                  <a:ea typeface="Yu Gothic UI Light" panose="020B0300000000000000" pitchFamily="50" charset="-128"/>
                </a:rPr>
                <a:t>は開館しておりますが、水の森地域まつりの準備や開催日のため、通常の部屋の利用はできません。</a:t>
              </a:r>
              <a:endParaRPr kumimoji="1" lang="en-US" altLang="ja-JP" sz="900" dirty="0">
                <a:ln w="6350">
                  <a:noFill/>
                </a:ln>
                <a:latin typeface="Yu Gothic UI Light" panose="020B0300000000000000" pitchFamily="50" charset="-128"/>
                <a:ea typeface="Yu Gothic UI Light" panose="020B0300000000000000" pitchFamily="50" charset="-128"/>
              </a:endParaRPr>
            </a:p>
            <a:p>
              <a:pPr algn="ctr">
                <a:spcBef>
                  <a:spcPts val="300"/>
                </a:spcBef>
              </a:pPr>
              <a:r>
                <a:rPr kumimoji="1" lang="ja-JP" altLang="en-US" sz="900" dirty="0">
                  <a:ln w="6350">
                    <a:noFill/>
                  </a:ln>
                  <a:latin typeface="Yu Gothic UI Light" panose="020B0300000000000000" pitchFamily="50" charset="-128"/>
                  <a:ea typeface="Yu Gothic UI Light" panose="020B0300000000000000" pitchFamily="50" charset="-128"/>
                </a:rPr>
                <a:t>あらかじめご了承ください。</a:t>
              </a:r>
            </a:p>
          </p:txBody>
        </p:sp>
      </p:grpSp>
      <p:pic>
        <p:nvPicPr>
          <p:cNvPr id="226" name="図 225">
            <a:extLst>
              <a:ext uri="{FF2B5EF4-FFF2-40B4-BE49-F238E27FC236}">
                <a16:creationId xmlns:a16="http://schemas.microsoft.com/office/drawing/2014/main" id="{E838909F-5A13-705C-243D-84B9F3DACCD6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26" y="3383206"/>
            <a:ext cx="6480000" cy="180000"/>
          </a:xfrm>
          <a:prstGeom prst="rect">
            <a:avLst/>
          </a:prstGeom>
        </p:spPr>
      </p:pic>
      <p:grpSp>
        <p:nvGrpSpPr>
          <p:cNvPr id="230" name="グループ化 229">
            <a:extLst>
              <a:ext uri="{FF2B5EF4-FFF2-40B4-BE49-F238E27FC236}">
                <a16:creationId xmlns:a16="http://schemas.microsoft.com/office/drawing/2014/main" id="{54E40C8E-2F1C-4DA0-2B22-CD472980D877}"/>
              </a:ext>
            </a:extLst>
          </p:cNvPr>
          <p:cNvGrpSpPr/>
          <p:nvPr/>
        </p:nvGrpSpPr>
        <p:grpSpPr>
          <a:xfrm>
            <a:off x="2822804" y="3248807"/>
            <a:ext cx="1224000" cy="432000"/>
            <a:chOff x="2895242" y="83013"/>
            <a:chExt cx="1332000" cy="432000"/>
          </a:xfrm>
          <a:solidFill>
            <a:srgbClr val="EDCB8C"/>
          </a:solidFill>
        </p:grpSpPr>
        <p:sp>
          <p:nvSpPr>
            <p:cNvPr id="236" name="テキスト ボックス 235">
              <a:extLst>
                <a:ext uri="{FF2B5EF4-FFF2-40B4-BE49-F238E27FC236}">
                  <a16:creationId xmlns:a16="http://schemas.microsoft.com/office/drawing/2014/main" id="{BA3AF712-720C-2FE7-824E-E3CC3C9E80FF}"/>
                </a:ext>
              </a:extLst>
            </p:cNvPr>
            <p:cNvSpPr txBox="1"/>
            <p:nvPr/>
          </p:nvSpPr>
          <p:spPr>
            <a:xfrm>
              <a:off x="2895242" y="83013"/>
              <a:ext cx="1332000" cy="432000"/>
            </a:xfrm>
            <a:prstGeom prst="plaque">
              <a:avLst>
                <a:gd name="adj" fmla="val 19596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  <a:effectLst/>
          </p:spPr>
          <p:txBody>
            <a:bodyPr wrap="square" rtlCol="0" anchor="ctr" anchorCtr="0">
              <a:spAutoFit/>
            </a:bodyPr>
            <a:lstStyle/>
            <a:p>
              <a:pPr algn="ctr"/>
              <a:endParaRPr kumimoji="1" lang="ja-JP" altLang="en-US" b="1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237" name="テキスト ボックス 236">
              <a:extLst>
                <a:ext uri="{FF2B5EF4-FFF2-40B4-BE49-F238E27FC236}">
                  <a16:creationId xmlns:a16="http://schemas.microsoft.com/office/drawing/2014/main" id="{F0B055CD-3F6C-C256-182B-C1349995E6F2}"/>
                </a:ext>
              </a:extLst>
            </p:cNvPr>
            <p:cNvSpPr txBox="1"/>
            <p:nvPr/>
          </p:nvSpPr>
          <p:spPr>
            <a:xfrm>
              <a:off x="3007244" y="114347"/>
              <a:ext cx="11079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+mn-cs"/>
                </a:rPr>
                <a:t>講座案内</a:t>
              </a:r>
            </a:p>
          </p:txBody>
        </p:sp>
      </p:grpSp>
      <p:cxnSp>
        <p:nvCxnSpPr>
          <p:cNvPr id="239" name="直線コネクタ 238">
            <a:extLst>
              <a:ext uri="{FF2B5EF4-FFF2-40B4-BE49-F238E27FC236}">
                <a16:creationId xmlns:a16="http://schemas.microsoft.com/office/drawing/2014/main" id="{AF119765-FB6C-35A3-FECC-2908F22F8B3F}"/>
              </a:ext>
            </a:extLst>
          </p:cNvPr>
          <p:cNvCxnSpPr/>
          <p:nvPr/>
        </p:nvCxnSpPr>
        <p:spPr>
          <a:xfrm>
            <a:off x="3429000" y="3726245"/>
            <a:ext cx="0" cy="5400000"/>
          </a:xfrm>
          <a:prstGeom prst="line">
            <a:avLst/>
          </a:prstGeom>
          <a:ln w="38100" cap="rnd">
            <a:solidFill>
              <a:srgbClr val="FF0066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直線コネクタ 240">
            <a:extLst>
              <a:ext uri="{FF2B5EF4-FFF2-40B4-BE49-F238E27FC236}">
                <a16:creationId xmlns:a16="http://schemas.microsoft.com/office/drawing/2014/main" id="{9002E70B-1122-8974-5163-D812C6D4ED05}"/>
              </a:ext>
            </a:extLst>
          </p:cNvPr>
          <p:cNvCxnSpPr/>
          <p:nvPr/>
        </p:nvCxnSpPr>
        <p:spPr>
          <a:xfrm>
            <a:off x="170524" y="6345971"/>
            <a:ext cx="6480000" cy="0"/>
          </a:xfrm>
          <a:prstGeom prst="line">
            <a:avLst/>
          </a:prstGeom>
          <a:ln w="38100" cap="rnd">
            <a:solidFill>
              <a:srgbClr val="FF0066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53850DE-D8A1-24D3-1D4E-E72257DEAAEE}"/>
              </a:ext>
            </a:extLst>
          </p:cNvPr>
          <p:cNvSpPr txBox="1"/>
          <p:nvPr/>
        </p:nvSpPr>
        <p:spPr>
          <a:xfrm>
            <a:off x="431958" y="3548681"/>
            <a:ext cx="24797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一般社団法人音楽のおもちゃ箱連携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49E9365-33BB-D763-9FEE-F18096C08BEC}"/>
              </a:ext>
            </a:extLst>
          </p:cNvPr>
          <p:cNvSpPr txBox="1"/>
          <p:nvPr/>
        </p:nvSpPr>
        <p:spPr>
          <a:xfrm>
            <a:off x="495171" y="3726245"/>
            <a:ext cx="18062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dirty="0"/>
              <a:t>集まれファミリーズ②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1EC592CA-18A0-FA10-B07D-06DEEA037C5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0429" y="3561574"/>
            <a:ext cx="410806" cy="392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B3268FE-1F97-45C1-A921-C9041070B7E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35" flipH="1">
            <a:off x="2721965" y="4681037"/>
            <a:ext cx="609066" cy="581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83B15EC3-32A6-C258-7A9B-C1245120691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80" y="3736131"/>
            <a:ext cx="409782" cy="42972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D30CA0F-58E4-94C5-60B5-DBDEE9186BB8}"/>
              </a:ext>
            </a:extLst>
          </p:cNvPr>
          <p:cNvSpPr txBox="1"/>
          <p:nvPr/>
        </p:nvSpPr>
        <p:spPr>
          <a:xfrm>
            <a:off x="559957" y="3869157"/>
            <a:ext cx="284178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おとのまほうをみつけよう！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5C4E4E4-EE53-3B1E-1D28-355C82983533}"/>
              </a:ext>
            </a:extLst>
          </p:cNvPr>
          <p:cNvSpPr txBox="1"/>
          <p:nvPr/>
        </p:nvSpPr>
        <p:spPr>
          <a:xfrm>
            <a:off x="205984" y="4165279"/>
            <a:ext cx="3261916" cy="686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kumimoji="1"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音を聞いたり、鳴らしたり、からだを動かしたり♪</a:t>
            </a:r>
            <a:endParaRPr kumimoji="1" lang="en-US" altLang="ja-JP" sz="8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親子で音楽とふれあいながら、音やからだ、まわりに生まれる小さな変化を楽しむ体験型ワークショップです。みんなで一緒に「音楽のまほう」を見つけてみよう！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19A8651-9F35-5B70-7AD0-6F45CBA097D9}"/>
              </a:ext>
            </a:extLst>
          </p:cNvPr>
          <p:cNvSpPr txBox="1"/>
          <p:nvPr/>
        </p:nvSpPr>
        <p:spPr>
          <a:xfrm>
            <a:off x="3597858" y="4466506"/>
            <a:ext cx="3035142" cy="1797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　時：１２</a:t>
            </a:r>
            <a:r>
              <a:rPr kumimoji="1"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</a:t>
            </a: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９（水）１０</a:t>
            </a:r>
            <a:r>
              <a:rPr kumimoji="1"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:</a:t>
            </a: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００～１１</a:t>
            </a:r>
            <a:r>
              <a:rPr kumimoji="1"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:</a:t>
            </a: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３０</a:t>
            </a:r>
            <a:endParaRPr kumimoji="1"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会　場：荒巻コミュニティセンター大広間</a:t>
            </a:r>
            <a:endParaRPr kumimoji="1"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kumimoji="1"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駐車場はございません。徒歩でお越しください。</a:t>
            </a:r>
            <a:endParaRPr kumimoji="1"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対　象：主に地域のかた３０人</a:t>
            </a:r>
            <a:r>
              <a:rPr kumimoji="1"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先着</a:t>
            </a:r>
            <a:r>
              <a:rPr kumimoji="1"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pPr>
              <a:lnSpc>
                <a:spcPts val="1500"/>
              </a:lnSpc>
            </a:pP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講　師：広瀬川倶楽部　坂上満氏</a:t>
            </a:r>
            <a:endParaRPr kumimoji="1"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費　用：無料</a:t>
            </a:r>
            <a:endParaRPr kumimoji="1"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持ち物：上履き、飲み物　</a:t>
            </a:r>
            <a:endParaRPr kumimoji="1"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受　付：</a:t>
            </a:r>
            <a:r>
              <a:rPr kumimoji="1"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11/18</a:t>
            </a: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（水）１０</a:t>
            </a:r>
            <a:r>
              <a:rPr kumimoji="1"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:</a:t>
            </a: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００～</a:t>
            </a:r>
            <a:endParaRPr kumimoji="1"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申　込：水の森市民センター電話か窓口受</a:t>
            </a:r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付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88E4E98-2560-0F61-6FE8-1F866BAC6079}"/>
              </a:ext>
            </a:extLst>
          </p:cNvPr>
          <p:cNvSpPr txBox="1"/>
          <p:nvPr/>
        </p:nvSpPr>
        <p:spPr>
          <a:xfrm>
            <a:off x="4320748" y="3562589"/>
            <a:ext cx="19295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/>
              <a:t>連携　荒巻地区町内会連合会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1A81E01-DFB4-34B2-1889-A86705857FEB}"/>
              </a:ext>
            </a:extLst>
          </p:cNvPr>
          <p:cNvSpPr txBox="1"/>
          <p:nvPr/>
        </p:nvSpPr>
        <p:spPr>
          <a:xfrm>
            <a:off x="4330895" y="3713460"/>
            <a:ext cx="14247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/>
              <a:t>荒巻地区出前講座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BF57088-DDD2-2048-AAA0-02EB82A6B23E}"/>
              </a:ext>
            </a:extLst>
          </p:cNvPr>
          <p:cNvSpPr txBox="1"/>
          <p:nvPr/>
        </p:nvSpPr>
        <p:spPr>
          <a:xfrm>
            <a:off x="4175434" y="3906505"/>
            <a:ext cx="2108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ダーツ交流会</a:t>
            </a:r>
          </a:p>
        </p:txBody>
      </p:sp>
      <p:pic>
        <p:nvPicPr>
          <p:cNvPr id="29" name="図 28" descr="ダーツの的と矢のイラスト">
            <a:extLst>
              <a:ext uri="{FF2B5EF4-FFF2-40B4-BE49-F238E27FC236}">
                <a16:creationId xmlns:a16="http://schemas.microsoft.com/office/drawing/2014/main" id="{E3A68B94-2F32-79FE-6DD8-FA987246DEF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538" y="3736796"/>
            <a:ext cx="730168" cy="697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図 30" descr="ダーツを投げる人のイラスト（男性）">
            <a:extLst>
              <a:ext uri="{FF2B5EF4-FFF2-40B4-BE49-F238E27FC236}">
                <a16:creationId xmlns:a16="http://schemas.microsoft.com/office/drawing/2014/main" id="{51D5C332-CDA0-19EB-F7E8-89D23649AC4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128" y="5202285"/>
            <a:ext cx="1048633" cy="966136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テキスト ボックス 224">
            <a:extLst>
              <a:ext uri="{FF2B5EF4-FFF2-40B4-BE49-F238E27FC236}">
                <a16:creationId xmlns:a16="http://schemas.microsoft.com/office/drawing/2014/main" id="{DE6BB2A9-FB57-B005-8A35-8B7F5C1F237C}"/>
              </a:ext>
            </a:extLst>
          </p:cNvPr>
          <p:cNvSpPr txBox="1"/>
          <p:nvPr/>
        </p:nvSpPr>
        <p:spPr>
          <a:xfrm>
            <a:off x="4171829" y="4259834"/>
            <a:ext cx="25259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ダーツゲームで楽しく交流しましょう！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90235064-D926-0260-B39D-86E9978115A1}"/>
              </a:ext>
            </a:extLst>
          </p:cNvPr>
          <p:cNvSpPr txBox="1">
            <a:spLocks/>
          </p:cNvSpPr>
          <p:nvPr/>
        </p:nvSpPr>
        <p:spPr>
          <a:xfrm>
            <a:off x="14436" y="6634528"/>
            <a:ext cx="3437159" cy="272382"/>
          </a:xfrm>
          <a:prstGeom prst="rect">
            <a:avLst/>
          </a:prstGeom>
          <a:ln>
            <a:noFill/>
          </a:ln>
        </p:spPr>
        <p:txBody>
          <a:bodyPr wrap="none" anchor="ctr" anchorCtr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1300" dirty="0">
                <a:ln w="3175">
                  <a:solidFill>
                    <a:srgbClr val="BA3464"/>
                  </a:solidFill>
                </a:ln>
                <a:solidFill>
                  <a:srgbClr val="FF0066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なかよしチャレンジ  ニュースポーツひろば </a:t>
            </a:r>
            <a:r>
              <a:rPr lang="en-US" altLang="ja-JP" sz="1300" dirty="0">
                <a:ln w="3175">
                  <a:solidFill>
                    <a:srgbClr val="BA3464"/>
                  </a:solidFill>
                </a:ln>
                <a:solidFill>
                  <a:srgbClr val="FF0066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in </a:t>
            </a:r>
            <a:r>
              <a:rPr lang="ja-JP" altLang="en-US" sz="1300" dirty="0">
                <a:ln w="3175">
                  <a:solidFill>
                    <a:srgbClr val="BA3464"/>
                  </a:solidFill>
                </a:ln>
                <a:solidFill>
                  <a:srgbClr val="FF0066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水の森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9BAA8BA-ADBB-7696-BB99-DCA480A76ECD}"/>
              </a:ext>
            </a:extLst>
          </p:cNvPr>
          <p:cNvSpPr txBox="1"/>
          <p:nvPr/>
        </p:nvSpPr>
        <p:spPr>
          <a:xfrm flipH="1">
            <a:off x="177133" y="6412595"/>
            <a:ext cx="23278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市民参画事業「こどもの育ちを支えよう！」</a:t>
            </a:r>
          </a:p>
        </p:txBody>
      </p:sp>
      <p:sp>
        <p:nvSpPr>
          <p:cNvPr id="227" name="テキスト ボックス 226">
            <a:extLst>
              <a:ext uri="{FF2B5EF4-FFF2-40B4-BE49-F238E27FC236}">
                <a16:creationId xmlns:a16="http://schemas.microsoft.com/office/drawing/2014/main" id="{4DF61A40-C15E-9DCF-D6E7-644306DA789C}"/>
              </a:ext>
            </a:extLst>
          </p:cNvPr>
          <p:cNvSpPr txBox="1"/>
          <p:nvPr/>
        </p:nvSpPr>
        <p:spPr>
          <a:xfrm>
            <a:off x="210172" y="7470919"/>
            <a:ext cx="2951449" cy="1733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200"/>
              </a:spcBef>
            </a:pPr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 日時 ： 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１１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/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２８ （土）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10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：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00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～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11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：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30</a:t>
            </a:r>
          </a:p>
          <a:p>
            <a:pPr>
              <a:spcBef>
                <a:spcPts val="200"/>
              </a:spcBef>
            </a:pPr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 場所 ： 水の森市民センター 体育館</a:t>
            </a:r>
            <a:endParaRPr kumimoji="1" lang="en-US" altLang="ja-JP" sz="1000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</a:endParaRPr>
          </a:p>
          <a:p>
            <a:pPr>
              <a:spcBef>
                <a:spcPts val="200"/>
              </a:spcBef>
            </a:pPr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 対象 ： 小学１年生～中学２年生 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24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人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【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先着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】</a:t>
            </a:r>
          </a:p>
          <a:p>
            <a:pPr>
              <a:spcBef>
                <a:spcPts val="200"/>
              </a:spcBef>
            </a:pPr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 費用 ： 無料</a:t>
            </a:r>
            <a:endParaRPr kumimoji="1" lang="en-US" altLang="ja-JP" sz="1000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</a:endParaRPr>
          </a:p>
          <a:p>
            <a:r>
              <a:rPr kumimoji="1" lang="ja-JP" altLang="en-US" sz="5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　　　　　　　    うんどう　　　　　　    ふくそう</a:t>
            </a:r>
            <a:endParaRPr kumimoji="1" lang="en-US" altLang="ja-JP" sz="400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</a:endParaRPr>
          </a:p>
          <a:p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 服装 ： 運動ができる服装・うわぐつ</a:t>
            </a:r>
            <a:endParaRPr kumimoji="1" lang="en-US" altLang="ja-JP" sz="1000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</a:endParaRPr>
          </a:p>
          <a:p>
            <a:r>
              <a:rPr kumimoji="1" lang="ja-JP" altLang="en-US" sz="5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　　　　　　      のみ　  もの</a:t>
            </a:r>
            <a:endParaRPr kumimoji="1" lang="en-US" altLang="ja-JP" sz="500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</a:endParaRPr>
          </a:p>
          <a:p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持ち物： 飲み物・タオル</a:t>
            </a:r>
            <a:endParaRPr kumimoji="1" lang="en-US" altLang="ja-JP" sz="1000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</a:endParaRPr>
          </a:p>
          <a:p>
            <a:pPr>
              <a:spcBef>
                <a:spcPts val="200"/>
              </a:spcBef>
            </a:pPr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申込み： 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11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月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6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日（金）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10:00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～</a:t>
            </a:r>
            <a:endParaRPr kumimoji="1" lang="en-US" altLang="ja-JP" sz="10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  <a:p>
            <a:r>
              <a:rPr kumimoji="1" lang="en-US" altLang="ja-JP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         </a:t>
            </a:r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電話、窓口、</a:t>
            </a:r>
            <a:endParaRPr kumimoji="1" lang="en-US" altLang="ja-JP" sz="1000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</a:endParaRPr>
          </a:p>
          <a:p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　　　　 二次元バーコードのメール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0A58FA01-2759-D29C-571B-E76EFDBA276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50901" y="8563623"/>
            <a:ext cx="847058" cy="720000"/>
          </a:xfrm>
          <a:prstGeom prst="rect">
            <a:avLst/>
          </a:prstGeom>
        </p:spPr>
      </p:pic>
      <p:sp>
        <p:nvSpPr>
          <p:cNvPr id="231" name="テキスト ボックス 230">
            <a:extLst>
              <a:ext uri="{FF2B5EF4-FFF2-40B4-BE49-F238E27FC236}">
                <a16:creationId xmlns:a16="http://schemas.microsoft.com/office/drawing/2014/main" id="{1179989D-5DF2-BBDE-731B-BCFE94A0BB66}"/>
              </a:ext>
            </a:extLst>
          </p:cNvPr>
          <p:cNvSpPr txBox="1"/>
          <p:nvPr/>
        </p:nvSpPr>
        <p:spPr>
          <a:xfrm>
            <a:off x="293798" y="6861549"/>
            <a:ext cx="3017173" cy="25391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050" dirty="0">
                <a:ln w="3175">
                  <a:noFill/>
                </a:ln>
                <a:solidFill>
                  <a:srgbClr val="FF0066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～ボッチャやラダーゲッターなどを楽しむ交流イベント～</a:t>
            </a:r>
          </a:p>
        </p:txBody>
      </p:sp>
      <p:sp>
        <p:nvSpPr>
          <p:cNvPr id="233" name="テキスト ボックス 232">
            <a:extLst>
              <a:ext uri="{FF2B5EF4-FFF2-40B4-BE49-F238E27FC236}">
                <a16:creationId xmlns:a16="http://schemas.microsoft.com/office/drawing/2014/main" id="{3AD63594-7E71-A188-FB0B-5DEA6F4834C1}"/>
              </a:ext>
            </a:extLst>
          </p:cNvPr>
          <p:cNvSpPr txBox="1"/>
          <p:nvPr/>
        </p:nvSpPr>
        <p:spPr>
          <a:xfrm>
            <a:off x="3437185" y="7956804"/>
            <a:ext cx="3348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 </a:t>
            </a:r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日時：第１回</a:t>
            </a:r>
            <a:r>
              <a:rPr kumimoji="1" lang="en-US" altLang="ja-JP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(</a:t>
            </a:r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講話</a:t>
            </a:r>
            <a:r>
              <a:rPr kumimoji="1" lang="en-US" altLang="ja-JP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)</a:t>
            </a:r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　　 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１２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/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 ５ （土）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10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：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00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～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12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：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00</a:t>
            </a:r>
          </a:p>
          <a:p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　　　 第２回</a:t>
            </a:r>
            <a:r>
              <a:rPr kumimoji="1" lang="en-US" altLang="ja-JP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(</a:t>
            </a:r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まち歩き</a:t>
            </a:r>
            <a:r>
              <a:rPr kumimoji="1" lang="en-US" altLang="ja-JP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) 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12/12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（土）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10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：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00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～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13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：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00</a:t>
            </a:r>
            <a:endParaRPr kumimoji="1" lang="en-US" altLang="ja-JP" sz="1000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</a:endParaRPr>
          </a:p>
          <a:p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 場所：水の森市民センター 会議室３･４</a:t>
            </a:r>
            <a:endParaRPr kumimoji="1" lang="en-US" altLang="ja-JP" sz="10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  <a:p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 対象：どなたでも　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30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人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【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先着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】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　</a:t>
            </a:r>
            <a:endParaRPr kumimoji="1" lang="en-US" altLang="ja-JP" sz="10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  <a:p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 費用：無料</a:t>
            </a:r>
            <a:endParaRPr kumimoji="1" lang="en-US" altLang="ja-JP" sz="1000" dirty="0">
              <a:latin typeface="UD デジタル 教科書体 N" panose="02020400000000000000" pitchFamily="17" charset="-128"/>
              <a:ea typeface="UD デジタル 教科書体 N" panose="02020400000000000000" pitchFamily="17" charset="-128"/>
            </a:endParaRPr>
          </a:p>
          <a:p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申込み：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11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月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6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日（金）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10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：</a:t>
            </a:r>
            <a:r>
              <a:rPr kumimoji="1" lang="en-US" altLang="ja-JP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00</a:t>
            </a:r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～</a:t>
            </a:r>
            <a:endParaRPr kumimoji="1" lang="en-US" altLang="ja-JP" sz="10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</a:endParaRPr>
          </a:p>
          <a:p>
            <a:r>
              <a:rPr kumimoji="1" lang="ja-JP" altLang="en-US" sz="10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rPr>
              <a:t>　　　　　　　　</a:t>
            </a:r>
            <a:r>
              <a:rPr kumimoji="1" lang="ja-JP" altLang="en-US" sz="10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電話、窓口、二次元バーコードのメール</a:t>
            </a:r>
          </a:p>
        </p:txBody>
      </p:sp>
      <p:sp>
        <p:nvSpPr>
          <p:cNvPr id="235" name="テキスト ボックス 234">
            <a:extLst>
              <a:ext uri="{FF2B5EF4-FFF2-40B4-BE49-F238E27FC236}">
                <a16:creationId xmlns:a16="http://schemas.microsoft.com/office/drawing/2014/main" id="{C4385475-04FC-EAC2-31A6-AFBFC14A98F6}"/>
              </a:ext>
            </a:extLst>
          </p:cNvPr>
          <p:cNvSpPr txBox="1"/>
          <p:nvPr/>
        </p:nvSpPr>
        <p:spPr>
          <a:xfrm>
            <a:off x="430735" y="7062598"/>
            <a:ext cx="2536272" cy="3949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ts val="100"/>
              </a:spcBef>
            </a:pPr>
            <a:r>
              <a:rPr kumimoji="1" lang="ja-JP" altLang="en-US" sz="9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はじめてでもすぐに楽しめるニュースポーツです！ </a:t>
            </a:r>
            <a:endParaRPr kumimoji="1" lang="en-US" altLang="ja-JP" sz="9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>
              <a:spcBef>
                <a:spcPts val="100"/>
              </a:spcBef>
            </a:pPr>
            <a:r>
              <a:rPr kumimoji="1" lang="ja-JP" altLang="en-US" sz="9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小中学生の皆さん、一緒にチャレンジしてみない？</a:t>
            </a:r>
          </a:p>
        </p:txBody>
      </p:sp>
      <p:sp>
        <p:nvSpPr>
          <p:cNvPr id="240" name="テキスト ボックス 239">
            <a:extLst>
              <a:ext uri="{FF2B5EF4-FFF2-40B4-BE49-F238E27FC236}">
                <a16:creationId xmlns:a16="http://schemas.microsoft.com/office/drawing/2014/main" id="{16A7758D-E515-F136-8282-9C30E241F822}"/>
              </a:ext>
            </a:extLst>
          </p:cNvPr>
          <p:cNvSpPr txBox="1"/>
          <p:nvPr/>
        </p:nvSpPr>
        <p:spPr>
          <a:xfrm flipH="1">
            <a:off x="3508213" y="6428342"/>
            <a:ext cx="231986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みんなのつながりがチカラになる防災講座</a:t>
            </a:r>
          </a:p>
        </p:txBody>
      </p:sp>
      <p:sp>
        <p:nvSpPr>
          <p:cNvPr id="243" name="タイトル 1">
            <a:extLst>
              <a:ext uri="{FF2B5EF4-FFF2-40B4-BE49-F238E27FC236}">
                <a16:creationId xmlns:a16="http://schemas.microsoft.com/office/drawing/2014/main" id="{0C6C2141-FB51-9406-7EB2-AB2899FE62D8}"/>
              </a:ext>
            </a:extLst>
          </p:cNvPr>
          <p:cNvSpPr txBox="1">
            <a:spLocks/>
          </p:cNvSpPr>
          <p:nvPr/>
        </p:nvSpPr>
        <p:spPr>
          <a:xfrm>
            <a:off x="3508582" y="6648434"/>
            <a:ext cx="3065262" cy="478080"/>
          </a:xfrm>
          <a:prstGeom prst="rect">
            <a:avLst/>
          </a:prstGeom>
        </p:spPr>
        <p:txBody>
          <a:bodyPr wrap="none" anchor="ctr" anchorCtr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ja-JP" altLang="en-US" sz="1300" dirty="0">
                <a:ln w="3175">
                  <a:noFill/>
                </a:ln>
                <a:solidFill>
                  <a:srgbClr val="00206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３</a:t>
            </a:r>
            <a:r>
              <a:rPr lang="en-US" altLang="ja-JP" sz="1300" dirty="0">
                <a:ln w="3175">
                  <a:noFill/>
                </a:ln>
                <a:solidFill>
                  <a:srgbClr val="00206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D</a:t>
            </a:r>
            <a:r>
              <a:rPr lang="ja-JP" altLang="en-US" sz="1300" dirty="0">
                <a:ln w="3175">
                  <a:noFill/>
                </a:ln>
                <a:solidFill>
                  <a:srgbClr val="00206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地形で分かるわが町の大雨災害リスク </a:t>
            </a:r>
            <a:endParaRPr lang="en-US" altLang="ja-JP" sz="1300" dirty="0">
              <a:ln w="3175">
                <a:noFill/>
              </a:ln>
              <a:solidFill>
                <a:srgbClr val="002060"/>
              </a:solidFill>
              <a:effectLst>
                <a:innerShdw blurRad="63500" dist="50800" dir="5400000">
                  <a:prstClr val="black">
                    <a:alpha val="50000"/>
                  </a:prstClr>
                </a:innerShdw>
              </a:effectLst>
              <a:latin typeface="Yu Gothic UI Semibold" panose="020B0700000000000000" pitchFamily="50" charset="-128"/>
              <a:ea typeface="Yu Gothic UI Semibold" panose="020B0700000000000000" pitchFamily="50" charset="-128"/>
            </a:endParaRPr>
          </a:p>
          <a:p>
            <a:pPr algn="ctr">
              <a:spcBef>
                <a:spcPts val="200"/>
              </a:spcBef>
            </a:pPr>
            <a:r>
              <a:rPr lang="ja-JP" altLang="en-US" sz="1300" dirty="0">
                <a:ln w="3175">
                  <a:noFill/>
                </a:ln>
                <a:solidFill>
                  <a:srgbClr val="002060"/>
                </a:solidFill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  <a:latin typeface="Yu Gothic UI Semibold" panose="020B0700000000000000" pitchFamily="50" charset="-128"/>
                <a:ea typeface="Yu Gothic UI Semibold" panose="020B0700000000000000" pitchFamily="50" charset="-128"/>
              </a:rPr>
              <a:t>～地形を読む力で命を守る～</a:t>
            </a:r>
          </a:p>
        </p:txBody>
      </p:sp>
      <p:sp>
        <p:nvSpPr>
          <p:cNvPr id="244" name="テキスト ボックス 243">
            <a:extLst>
              <a:ext uri="{FF2B5EF4-FFF2-40B4-BE49-F238E27FC236}">
                <a16:creationId xmlns:a16="http://schemas.microsoft.com/office/drawing/2014/main" id="{7E3EEF00-1241-6581-FB7A-9EE01AE32E11}"/>
              </a:ext>
            </a:extLst>
          </p:cNvPr>
          <p:cNvSpPr txBox="1"/>
          <p:nvPr/>
        </p:nvSpPr>
        <p:spPr>
          <a:xfrm>
            <a:off x="1449227" y="1741908"/>
            <a:ext cx="3374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rgbClr val="002060"/>
                </a:solidFill>
                <a:effectLst>
                  <a:outerShdw blurRad="50800" dist="127000" dir="2700000" algn="tl" rotWithShape="0">
                    <a:srgbClr val="0070C0">
                      <a:alpha val="40000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第</a:t>
            </a:r>
            <a:r>
              <a:rPr kumimoji="1" lang="en-US" altLang="ja-JP" dirty="0">
                <a:solidFill>
                  <a:srgbClr val="002060"/>
                </a:solidFill>
                <a:effectLst>
                  <a:outerShdw blurRad="50800" dist="127000" dir="2700000" algn="tl" rotWithShape="0">
                    <a:srgbClr val="0070C0">
                      <a:alpha val="40000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34</a:t>
            </a:r>
            <a:r>
              <a:rPr kumimoji="1" lang="ja-JP" altLang="en-US" dirty="0">
                <a:solidFill>
                  <a:srgbClr val="002060"/>
                </a:solidFill>
                <a:effectLst>
                  <a:outerShdw blurRad="50800" dist="127000" dir="2700000" algn="tl" rotWithShape="0">
                    <a:srgbClr val="0070C0">
                      <a:alpha val="40000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回 </a:t>
            </a:r>
            <a:r>
              <a:rPr kumimoji="1" lang="ja-JP" altLang="en-US" sz="2400" dirty="0">
                <a:solidFill>
                  <a:srgbClr val="002060"/>
                </a:solidFill>
                <a:effectLst>
                  <a:outerShdw blurRad="50800" dist="127000" dir="2700000" algn="tl" rotWithShape="0">
                    <a:srgbClr val="0070C0">
                      <a:alpha val="40000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水の森地域まつり</a:t>
            </a:r>
            <a:endParaRPr kumimoji="1" lang="ja-JP" altLang="en-US" dirty="0">
              <a:solidFill>
                <a:srgbClr val="002060"/>
              </a:solidFill>
              <a:effectLst>
                <a:outerShdw blurRad="50800" dist="127000" dir="2700000" algn="tl" rotWithShape="0">
                  <a:srgbClr val="0070C0">
                    <a:alpha val="40000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pic>
        <p:nvPicPr>
          <p:cNvPr id="1026" name="図 2">
            <a:extLst>
              <a:ext uri="{FF2B5EF4-FFF2-40B4-BE49-F238E27FC236}">
                <a16:creationId xmlns:a16="http://schemas.microsoft.com/office/drawing/2014/main" id="{A6048FE3-DCF5-9491-F0C1-068A87C79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465" y="1664079"/>
            <a:ext cx="1300162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図 1">
            <a:extLst>
              <a:ext uri="{FF2B5EF4-FFF2-40B4-BE49-F238E27FC236}">
                <a16:creationId xmlns:a16="http://schemas.microsoft.com/office/drawing/2014/main" id="{E60A9023-11F7-0758-3D61-7F4418ACD6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6476">
            <a:off x="6238210" y="1789846"/>
            <a:ext cx="360000" cy="463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8" name="図 2">
            <a:extLst>
              <a:ext uri="{FF2B5EF4-FFF2-40B4-BE49-F238E27FC236}">
                <a16:creationId xmlns:a16="http://schemas.microsoft.com/office/drawing/2014/main" id="{BC00E0A2-37D0-0963-533B-19B820D92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33829" flipH="1">
            <a:off x="69882" y="1664079"/>
            <a:ext cx="1300162" cy="97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図 1">
            <a:extLst>
              <a:ext uri="{FF2B5EF4-FFF2-40B4-BE49-F238E27FC236}">
                <a16:creationId xmlns:a16="http://schemas.microsoft.com/office/drawing/2014/main" id="{C5CC368B-1D02-CEBD-4FC4-C9CB0661F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79" y="1766129"/>
            <a:ext cx="578876" cy="53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4" name="テキスト ボックス 233">
            <a:extLst>
              <a:ext uri="{FF2B5EF4-FFF2-40B4-BE49-F238E27FC236}">
                <a16:creationId xmlns:a16="http://schemas.microsoft.com/office/drawing/2014/main" id="{EE24AE82-2BDC-4F69-000B-38E68935E2D3}"/>
              </a:ext>
            </a:extLst>
          </p:cNvPr>
          <p:cNvSpPr txBox="1"/>
          <p:nvPr/>
        </p:nvSpPr>
        <p:spPr>
          <a:xfrm>
            <a:off x="102541" y="2145252"/>
            <a:ext cx="6411499" cy="11182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ja-JP" altLang="en-US" sz="1800" b="1" kern="100" spc="-160" dirty="0">
                <a:solidFill>
                  <a:schemeClr val="tx1"/>
                </a:solidFill>
                <a:effectLst/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Times New Roman" panose="02020603050405020304" pitchFamily="18" charset="0"/>
              </a:rPr>
              <a:t>　　　　　　</a:t>
            </a:r>
            <a:r>
              <a:rPr lang="en-US" altLang="ja-JP" sz="1800" b="1" kern="100" spc="-160" dirty="0">
                <a:solidFill>
                  <a:schemeClr val="tx1"/>
                </a:solidFill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11</a:t>
            </a:r>
            <a:r>
              <a:rPr lang="ja-JP" altLang="ja-JP" sz="1800" b="1" kern="100" spc="-160" dirty="0">
                <a:solidFill>
                  <a:schemeClr val="tx1"/>
                </a:solidFill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月</a:t>
            </a:r>
            <a:r>
              <a:rPr lang="en-US" altLang="ja-JP" sz="1800" b="1" kern="100" spc="-160" dirty="0">
                <a:solidFill>
                  <a:schemeClr val="tx1"/>
                </a:solidFill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14</a:t>
            </a:r>
            <a:r>
              <a:rPr lang="ja-JP" altLang="ja-JP" sz="1800" b="1" kern="100" spc="-160" dirty="0">
                <a:solidFill>
                  <a:schemeClr val="tx1"/>
                </a:solidFill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日（土）</a:t>
            </a:r>
            <a:r>
              <a:rPr lang="en-US" altLang="ja-JP" sz="1600" kern="100" dirty="0">
                <a:solidFill>
                  <a:schemeClr val="tx1"/>
                </a:solidFill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9:30</a:t>
            </a:r>
            <a:r>
              <a:rPr lang="ja-JP" altLang="ja-JP" sz="1600" kern="100" dirty="0">
                <a:solidFill>
                  <a:schemeClr val="tx1"/>
                </a:solidFill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～</a:t>
            </a:r>
            <a:r>
              <a:rPr lang="en-US" altLang="ja-JP" sz="1600" kern="100" dirty="0">
                <a:solidFill>
                  <a:schemeClr val="tx1"/>
                </a:solidFill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16:00</a:t>
            </a:r>
            <a:endParaRPr lang="ja-JP" altLang="ja-JP" sz="1800" kern="100" dirty="0">
              <a:effectLst/>
              <a:latin typeface="UD デジタル 教科書体 NK" panose="02020400000000000000" pitchFamily="18" charset="-128"/>
              <a:ea typeface="UD デジタル 教科書体 NK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lnSpc>
                <a:spcPts val="1600"/>
              </a:lnSpc>
              <a:buNone/>
            </a:pPr>
            <a:r>
              <a:rPr lang="ja-JP" altLang="ja-JP" sz="1800" kern="100" dirty="0">
                <a:solidFill>
                  <a:schemeClr val="tx1"/>
                </a:solidFill>
                <a:effectLst/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Times New Roman" panose="02020603050405020304" pitchFamily="18" charset="0"/>
              </a:rPr>
              <a:t>　　　</a:t>
            </a:r>
            <a:r>
              <a:rPr lang="en-US" altLang="ja-JP" sz="1800" kern="100" dirty="0">
                <a:solidFill>
                  <a:schemeClr val="tx1"/>
                </a:solidFill>
                <a:effectLst/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Times New Roman" panose="02020603050405020304" pitchFamily="18" charset="0"/>
              </a:rPr>
              <a:t>    </a:t>
            </a:r>
            <a:r>
              <a:rPr lang="ja-JP" altLang="ja-JP" sz="1200" kern="100" spc="-160" dirty="0">
                <a:solidFill>
                  <a:schemeClr val="tx1"/>
                </a:solidFill>
                <a:effectLst/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Times New Roman" panose="02020603050405020304" pitchFamily="18" charset="0"/>
              </a:rPr>
              <a:t>※ 展示・チャリティバザーのみ　　　</a:t>
            </a:r>
            <a:endParaRPr lang="en-US" altLang="ja-JP" sz="1050" kern="100" spc="-160" dirty="0">
              <a:solidFill>
                <a:schemeClr val="tx1"/>
              </a:solidFill>
              <a:effectLst/>
              <a:latin typeface="UD デジタル 教科書体 N" panose="02020400000000000000" pitchFamily="17" charset="-128"/>
              <a:ea typeface="UD デジタル 教科書体 N" panose="02020400000000000000" pitchFamily="17" charset="-128"/>
              <a:cs typeface="Times New Roman" panose="02020603050405020304" pitchFamily="18" charset="0"/>
            </a:endParaRPr>
          </a:p>
          <a:p>
            <a:pPr algn="just">
              <a:lnSpc>
                <a:spcPts val="1600"/>
              </a:lnSpc>
              <a:spcBef>
                <a:spcPts val="600"/>
              </a:spcBef>
              <a:buNone/>
            </a:pPr>
            <a:r>
              <a:rPr lang="ja-JP" altLang="en-US" sz="1050" b="1" kern="100" spc="-16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Times New Roman" panose="02020603050405020304" pitchFamily="18" charset="0"/>
              </a:rPr>
              <a:t>　　　　　　　　　　　</a:t>
            </a:r>
            <a:r>
              <a:rPr lang="en-US" altLang="ja-JP" sz="1800" b="1" kern="100" spc="-160" dirty="0">
                <a:solidFill>
                  <a:schemeClr val="tx1"/>
                </a:solidFill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11</a:t>
            </a:r>
            <a:r>
              <a:rPr lang="ja-JP" altLang="ja-JP" sz="1800" b="1" kern="100" spc="-160" dirty="0">
                <a:solidFill>
                  <a:schemeClr val="tx1"/>
                </a:solidFill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月</a:t>
            </a:r>
            <a:r>
              <a:rPr lang="en-US" altLang="ja-JP" sz="1800" b="1" kern="100" spc="-160" dirty="0">
                <a:solidFill>
                  <a:schemeClr val="tx1"/>
                </a:solidFill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15</a:t>
            </a:r>
            <a:r>
              <a:rPr lang="ja-JP" altLang="ja-JP" sz="1800" b="1" kern="100" spc="-160" dirty="0">
                <a:solidFill>
                  <a:schemeClr val="tx1"/>
                </a:solidFill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日（日）</a:t>
            </a:r>
            <a:r>
              <a:rPr lang="en-US" altLang="ja-JP" sz="1600" kern="100" dirty="0">
                <a:solidFill>
                  <a:schemeClr val="tx1"/>
                </a:solidFill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9:30</a:t>
            </a:r>
            <a:r>
              <a:rPr lang="ja-JP" altLang="ja-JP" sz="1600" kern="100" dirty="0">
                <a:solidFill>
                  <a:schemeClr val="tx1"/>
                </a:solidFill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～</a:t>
            </a:r>
            <a:r>
              <a:rPr lang="en-US" altLang="ja-JP" sz="1600" kern="100" dirty="0">
                <a:solidFill>
                  <a:schemeClr val="tx1"/>
                </a:solidFill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15:30</a:t>
            </a:r>
            <a:endParaRPr lang="en-US" altLang="ja-JP" sz="1800" kern="100" dirty="0">
              <a:solidFill>
                <a:schemeClr val="tx1"/>
              </a:solidFill>
              <a:effectLst/>
              <a:latin typeface="UD デジタル 教科書体 NK" panose="02020400000000000000" pitchFamily="18" charset="-128"/>
              <a:ea typeface="UD デジタル 教科書体 NK" panose="02020400000000000000" pitchFamily="18" charset="-128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ts val="400"/>
              </a:spcBef>
              <a:buNone/>
            </a:pPr>
            <a:r>
              <a:rPr lang="ja-JP" altLang="en-US" sz="1200" kern="100" dirty="0">
                <a:latin typeface="UD デジタル 教科書体 N" panose="02020400000000000000" pitchFamily="17" charset="-128"/>
                <a:ea typeface="UD デジタル 教科書体 N" panose="02020400000000000000" pitchFamily="17" charset="-128"/>
                <a:cs typeface="Times New Roman" panose="02020603050405020304" pitchFamily="18" charset="0"/>
              </a:rPr>
              <a:t>ステージ発表・作品展示・産直販売・軽食販売・お茶席・チャリティバザー・抽選会など</a:t>
            </a:r>
            <a:endParaRPr lang="en-US" altLang="ja-JP" sz="1200" kern="100" dirty="0">
              <a:solidFill>
                <a:schemeClr val="tx1"/>
              </a:solidFill>
              <a:effectLst/>
              <a:latin typeface="UD デジタル 教科書体 N" panose="02020400000000000000" pitchFamily="17" charset="-128"/>
              <a:ea typeface="UD デジタル 教科書体 N" panose="02020400000000000000" pitchFamily="17" charset="-128"/>
              <a:cs typeface="Times New Roman" panose="02020603050405020304" pitchFamily="18" charset="0"/>
            </a:endParaRPr>
          </a:p>
        </p:txBody>
      </p:sp>
      <p:sp>
        <p:nvSpPr>
          <p:cNvPr id="245" name="テキスト ボックス 244">
            <a:extLst>
              <a:ext uri="{FF2B5EF4-FFF2-40B4-BE49-F238E27FC236}">
                <a16:creationId xmlns:a16="http://schemas.microsoft.com/office/drawing/2014/main" id="{E52A7E8F-01DF-DE01-6867-3E469573FA8E}"/>
              </a:ext>
            </a:extLst>
          </p:cNvPr>
          <p:cNvSpPr txBox="1"/>
          <p:nvPr/>
        </p:nvSpPr>
        <p:spPr>
          <a:xfrm>
            <a:off x="3521656" y="7083021"/>
            <a:ext cx="3240000" cy="851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00"/>
              </a:spcBef>
            </a:pPr>
            <a:r>
              <a:rPr kumimoji="1" lang="ja-JP" altLang="en-US" sz="10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 </a:t>
            </a:r>
            <a:r>
              <a:rPr kumimoji="1" lang="ja-JP" altLang="en-US" sz="9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近年、これまでの想定を上回る大雨の被害が起こっています。地域の地形を知り、地域の防災に役立てましょう。</a:t>
            </a:r>
            <a:endParaRPr kumimoji="1" lang="en-US" altLang="ja-JP" sz="9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>
              <a:spcBef>
                <a:spcPts val="200"/>
              </a:spcBef>
            </a:pPr>
            <a:r>
              <a:rPr kumimoji="1" lang="ja-JP" altLang="en-US" sz="9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北仙台地域のアナグリフ</a:t>
            </a:r>
            <a:r>
              <a:rPr kumimoji="1" lang="en-US" altLang="ja-JP" sz="9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3D</a:t>
            </a:r>
            <a:r>
              <a:rPr kumimoji="1" lang="ja-JP" altLang="en-US" sz="9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地形図を赤青メガネを使って読み解き、実際にまち歩きをします。</a:t>
            </a:r>
            <a:endParaRPr kumimoji="1" lang="en-US" altLang="ja-JP" sz="900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pPr>
              <a:spcBef>
                <a:spcPts val="200"/>
              </a:spcBef>
            </a:pPr>
            <a:r>
              <a:rPr kumimoji="1" lang="ja-JP" altLang="en-US" sz="900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講師は東北福祉大学 准教授の水本匡起氏です。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46A190A-8FAE-78B9-AEF1-A64ADC1E53B7}"/>
              </a:ext>
            </a:extLst>
          </p:cNvPr>
          <p:cNvSpPr txBox="1"/>
          <p:nvPr/>
        </p:nvSpPr>
        <p:spPr>
          <a:xfrm>
            <a:off x="192856" y="4892348"/>
            <a:ext cx="3165362" cy="13910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00"/>
              </a:lnSpc>
            </a:pP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　時：１１</a:t>
            </a:r>
            <a:r>
              <a:rPr kumimoji="1"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/</a:t>
            </a: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２６（木）１０</a:t>
            </a:r>
            <a:r>
              <a:rPr kumimoji="1"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:</a:t>
            </a: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４５～１１</a:t>
            </a:r>
            <a:r>
              <a:rPr kumimoji="1"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:</a:t>
            </a: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３０</a:t>
            </a:r>
            <a:endParaRPr kumimoji="1"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会　場：水の森市民センター会議室１</a:t>
            </a:r>
            <a:endParaRPr kumimoji="1"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演奏者：音楽のおもちゃ箱 演奏メンバー</a:t>
            </a:r>
            <a:endParaRPr kumimoji="1"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対　象：概ね１歳６ヵ月以上の未就園児親子</a:t>
            </a:r>
            <a:r>
              <a:rPr kumimoji="1"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組</a:t>
            </a:r>
            <a:endParaRPr kumimoji="1"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持ち物：飲み物　動きやすい服装でご参加ください</a:t>
            </a:r>
            <a:endParaRPr kumimoji="1"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500"/>
              </a:lnSpc>
            </a:pP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受　付：</a:t>
            </a:r>
            <a:r>
              <a:rPr kumimoji="1"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11/5</a:t>
            </a: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（木）</a:t>
            </a:r>
            <a:r>
              <a:rPr kumimoji="1"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10:00</a:t>
            </a: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endParaRPr kumimoji="1"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ts val="1300"/>
              </a:lnSpc>
            </a:pP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申　込：電話、窓口</a:t>
            </a:r>
            <a:endParaRPr kumimoji="1"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2" name="テキスト ボックス 241">
            <a:extLst>
              <a:ext uri="{FF2B5EF4-FFF2-40B4-BE49-F238E27FC236}">
                <a16:creationId xmlns:a16="http://schemas.microsoft.com/office/drawing/2014/main" id="{58A90BCC-A073-2792-41F1-7213DEEFF679}"/>
              </a:ext>
            </a:extLst>
          </p:cNvPr>
          <p:cNvSpPr txBox="1"/>
          <p:nvPr/>
        </p:nvSpPr>
        <p:spPr>
          <a:xfrm>
            <a:off x="2138942" y="4687693"/>
            <a:ext cx="53802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/>
              <a:t>無料</a:t>
            </a:r>
          </a:p>
        </p:txBody>
      </p:sp>
      <p:grpSp>
        <p:nvGrpSpPr>
          <p:cNvPr id="249" name="グループ化 248">
            <a:extLst>
              <a:ext uri="{FF2B5EF4-FFF2-40B4-BE49-F238E27FC236}">
                <a16:creationId xmlns:a16="http://schemas.microsoft.com/office/drawing/2014/main" id="{FBD95ADD-B244-294D-8B09-3AA74F7D161E}"/>
              </a:ext>
            </a:extLst>
          </p:cNvPr>
          <p:cNvGrpSpPr/>
          <p:nvPr/>
        </p:nvGrpSpPr>
        <p:grpSpPr>
          <a:xfrm>
            <a:off x="4527975" y="2285679"/>
            <a:ext cx="1188000" cy="612000"/>
            <a:chOff x="4362875" y="2184079"/>
            <a:chExt cx="1188000" cy="612000"/>
          </a:xfrm>
        </p:grpSpPr>
        <p:sp>
          <p:nvSpPr>
            <p:cNvPr id="247" name="四角形: 角を丸くする 246">
              <a:extLst>
                <a:ext uri="{FF2B5EF4-FFF2-40B4-BE49-F238E27FC236}">
                  <a16:creationId xmlns:a16="http://schemas.microsoft.com/office/drawing/2014/main" id="{C5908CD7-A056-BB11-D902-E2C89C8F9E36}"/>
                </a:ext>
              </a:extLst>
            </p:cNvPr>
            <p:cNvSpPr/>
            <p:nvPr/>
          </p:nvSpPr>
          <p:spPr>
            <a:xfrm>
              <a:off x="4362875" y="2184079"/>
              <a:ext cx="1188000" cy="612000"/>
            </a:xfrm>
            <a:prstGeom prst="roundRect">
              <a:avLst>
                <a:gd name="adj" fmla="val 41675"/>
              </a:avLst>
            </a:prstGeom>
            <a:noFill/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400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0BAC0B9-62A7-1E97-D75F-956DA45B9460}"/>
                </a:ext>
              </a:extLst>
            </p:cNvPr>
            <p:cNvSpPr txBox="1"/>
            <p:nvPr/>
          </p:nvSpPr>
          <p:spPr>
            <a:xfrm>
              <a:off x="4389252" y="2193844"/>
              <a:ext cx="1135246" cy="5924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kumimoji="1" lang="ja-JP" altLang="en-US" sz="1100" dirty="0"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</a:rPr>
                <a:t>同時開催</a:t>
              </a:r>
              <a:endParaRPr kumimoji="1" lang="en-US" altLang="ja-JP" sz="11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endParaRPr>
            </a:p>
            <a:p>
              <a:pPr algn="ctr"/>
              <a:r>
                <a:rPr kumimoji="1" lang="ja-JP" altLang="en-US" sz="1100" dirty="0">
                  <a:solidFill>
                    <a:schemeClr val="accent6">
                      <a:lumMod val="50000"/>
                    </a:schemeClr>
                  </a:solidFill>
                  <a:latin typeface="UD デジタル 教科書体 N-B" panose="02020700000000000000" pitchFamily="17" charset="-128"/>
                  <a:ea typeface="UD デジタル 教科書体 N-B" panose="02020700000000000000" pitchFamily="17" charset="-128"/>
                </a:rPr>
                <a:t>児童館まつり</a:t>
              </a:r>
              <a:endParaRPr kumimoji="1" lang="en-US" altLang="ja-JP" sz="1100" dirty="0">
                <a:solidFill>
                  <a:schemeClr val="accent6">
                    <a:lumMod val="50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endParaRPr>
            </a:p>
            <a:p>
              <a:pPr algn="ctr"/>
              <a:r>
                <a:rPr kumimoji="1" lang="en-US" altLang="ja-JP" sz="1050" dirty="0"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</a:rPr>
                <a:t>10</a:t>
              </a:r>
              <a:r>
                <a:rPr kumimoji="1" lang="ja-JP" altLang="en-US" sz="1050" dirty="0"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</a:rPr>
                <a:t>：</a:t>
              </a:r>
              <a:r>
                <a:rPr kumimoji="1" lang="en-US" altLang="ja-JP" sz="1050" dirty="0"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</a:rPr>
                <a:t>00</a:t>
              </a:r>
              <a:r>
                <a:rPr kumimoji="1" lang="ja-JP" altLang="en-US" sz="1050" dirty="0"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</a:rPr>
                <a:t>～</a:t>
              </a:r>
              <a:r>
                <a:rPr kumimoji="1" lang="en-US" altLang="ja-JP" sz="1050" dirty="0"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</a:rPr>
                <a:t>11</a:t>
              </a:r>
              <a:r>
                <a:rPr kumimoji="1" lang="ja-JP" altLang="en-US" sz="1050" dirty="0"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</a:rPr>
                <a:t>：</a:t>
              </a:r>
              <a:r>
                <a:rPr kumimoji="1" lang="en-US" altLang="ja-JP" sz="1050" dirty="0">
                  <a:latin typeface="UD デジタル 教科書体 NK" panose="02020400000000000000" pitchFamily="18" charset="-128"/>
                  <a:ea typeface="UD デジタル 教科書体 NK" panose="02020400000000000000" pitchFamily="18" charset="-128"/>
                </a:rPr>
                <a:t>30</a:t>
              </a:r>
              <a:endParaRPr kumimoji="1" lang="ja-JP" altLang="en-US" sz="105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</a:endParaRPr>
            </a:p>
          </p:txBody>
        </p:sp>
      </p:grpSp>
      <p:pic>
        <p:nvPicPr>
          <p:cNvPr id="232" name="図 231">
            <a:extLst>
              <a:ext uri="{FF2B5EF4-FFF2-40B4-BE49-F238E27FC236}">
                <a16:creationId xmlns:a16="http://schemas.microsoft.com/office/drawing/2014/main" id="{76161D72-F4E7-E457-7EED-C90496D61AE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156" y="8044556"/>
            <a:ext cx="612000" cy="612000"/>
          </a:xfrm>
          <a:prstGeom prst="rect">
            <a:avLst/>
          </a:prstGeom>
        </p:spPr>
      </p:pic>
      <p:pic>
        <p:nvPicPr>
          <p:cNvPr id="248" name="図 247">
            <a:extLst>
              <a:ext uri="{FF2B5EF4-FFF2-40B4-BE49-F238E27FC236}">
                <a16:creationId xmlns:a16="http://schemas.microsoft.com/office/drawing/2014/main" id="{551C9F9A-B686-F7C8-BF13-B04FE2CC21A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077" y="8322325"/>
            <a:ext cx="612000" cy="61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086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F7E5556-688A-438F-AFC9-0F0D94994902}"/>
              </a:ext>
            </a:extLst>
          </p:cNvPr>
          <p:cNvSpPr txBox="1"/>
          <p:nvPr/>
        </p:nvSpPr>
        <p:spPr>
          <a:xfrm>
            <a:off x="1570903" y="9633227"/>
            <a:ext cx="371619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＊このセンターだよりはリサイクルできます＊</a:t>
            </a: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E9382B72-8C28-4E94-8DAD-6D5DD76151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686460"/>
              </p:ext>
            </p:extLst>
          </p:nvPr>
        </p:nvGraphicFramePr>
        <p:xfrm>
          <a:off x="306098" y="6069285"/>
          <a:ext cx="6276439" cy="2196000"/>
        </p:xfrm>
        <a:graphic>
          <a:graphicData uri="http://schemas.openxmlformats.org/drawingml/2006/table">
            <a:tbl>
              <a:tblPr/>
              <a:tblGrid>
                <a:gridCol w="3619796">
                  <a:extLst>
                    <a:ext uri="{9D8B030D-6E8A-4147-A177-3AD203B41FA5}">
                      <a16:colId xmlns:a16="http://schemas.microsoft.com/office/drawing/2014/main" val="2291629069"/>
                    </a:ext>
                  </a:extLst>
                </a:gridCol>
                <a:gridCol w="2656643">
                  <a:extLst>
                    <a:ext uri="{9D8B030D-6E8A-4147-A177-3AD203B41FA5}">
                      <a16:colId xmlns:a16="http://schemas.microsoft.com/office/drawing/2014/main" val="971847584"/>
                    </a:ext>
                  </a:extLst>
                </a:gridCol>
              </a:tblGrid>
              <a:tr h="756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ja-JP" sz="1100" b="1" kern="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highlight>
                            <a:srgbClr val="C6E7FA"/>
                          </a:highlight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市民センター・児童館　図書貸出日</a:t>
                      </a:r>
                      <a:endParaRPr lang="ja-JP" sz="1000" kern="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highlight>
                          <a:srgbClr val="C6E7FA"/>
                        </a:highlight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貸し出しの手続きは、図書ボランティアさんが</a:t>
                      </a:r>
                      <a:endParaRPr lang="en-US" altLang="ja-JP" sz="1000" kern="1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担当しています。</a:t>
                      </a:r>
                      <a:r>
                        <a:rPr lang="ja-JP" altLang="en-US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（おひとり</a:t>
                      </a:r>
                      <a:r>
                        <a:rPr lang="en-US" alt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ja-JP" altLang="en-US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冊、</a:t>
                      </a:r>
                      <a:r>
                        <a:rPr lang="en-US" alt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ja-JP" altLang="en-US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週間まで）</a:t>
                      </a:r>
                      <a:endParaRPr lang="ja-JP" sz="1000" kern="1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181" marR="58181" marT="0" marB="0" anchor="ctr">
                    <a:lnL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ja-JP" sz="1100" b="1" kern="1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181" marR="58181" marT="0" marB="0" anchor="ctr">
                    <a:lnL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7222520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sz="1100" b="1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highlight>
                            <a:srgbClr val="C6E7FA"/>
                          </a:highlight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移動図書館　巡回</a:t>
                      </a:r>
                      <a:r>
                        <a:rPr lang="ja-JP" sz="1100" b="1" kern="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highlight>
                            <a:srgbClr val="C6E7FA"/>
                          </a:highlight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日</a:t>
                      </a:r>
                      <a:endParaRPr lang="en-US" altLang="ja-JP" sz="1000" b="1" kern="1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highlight>
                          <a:srgbClr val="C6E7FA"/>
                        </a:highlight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雨や強風の場合、中止になることがあります。</a:t>
                      </a:r>
                      <a:endParaRPr lang="en-US" altLang="ja-JP" sz="1000" kern="1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altLang="en-US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（</a:t>
                      </a:r>
                      <a:r>
                        <a:rPr 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問合せ先：市民図書館</a:t>
                      </a:r>
                      <a:r>
                        <a:rPr lang="en-US" alt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ja-JP" altLang="en-US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℡</a:t>
                      </a:r>
                      <a:r>
                        <a:rPr lang="en-US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261-1585</a:t>
                      </a:r>
                      <a:r>
                        <a:rPr lang="ja-JP" altLang="en-US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）</a:t>
                      </a:r>
                      <a:endParaRPr lang="ja-JP" sz="1000" kern="1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181" marR="58181" marT="0" marB="0" anchor="ctr">
                    <a:lnL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ja-JP" sz="1100" b="1" kern="1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181" marR="58181" marT="0" marB="0" anchor="ctr">
                    <a:lnL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071532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ja-JP" sz="1100" b="1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highlight>
                            <a:srgbClr val="C6E7FA"/>
                          </a:highlight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体育館個人使用日</a:t>
                      </a:r>
                      <a:r>
                        <a:rPr lang="ja-JP" altLang="en-US" sz="1100" b="1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highlight>
                            <a:srgbClr val="C6E7FA"/>
                          </a:highlight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（抽選制）</a:t>
                      </a:r>
                      <a:endParaRPr lang="ja-JP" sz="1000" kern="1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highlight>
                          <a:srgbClr val="C6E7FA"/>
                        </a:highlight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ja-JP" altLang="en-US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　　</a:t>
                      </a:r>
                      <a:r>
                        <a:rPr lang="en-US" alt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【</a:t>
                      </a:r>
                      <a:r>
                        <a:rPr 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料金</a:t>
                      </a:r>
                      <a:r>
                        <a:rPr lang="en-US" alt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】</a:t>
                      </a:r>
                      <a:r>
                        <a:rPr 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２時間</a:t>
                      </a:r>
                      <a:r>
                        <a:rPr lang="ja-JP" altLang="en-US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一般</a:t>
                      </a:r>
                      <a:r>
                        <a:rPr lang="ja-JP" altLang="en-US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240</a:t>
                      </a:r>
                      <a:r>
                        <a:rPr 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円</a:t>
                      </a:r>
                      <a:r>
                        <a:rPr lang="ja-JP" altLang="en-US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小中学生</a:t>
                      </a:r>
                      <a:r>
                        <a:rPr lang="ja-JP" altLang="en-US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120</a:t>
                      </a:r>
                      <a:r>
                        <a:rPr 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円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ja-JP" altLang="en-US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　　</a:t>
                      </a:r>
                      <a:r>
                        <a:rPr lang="en-US" alt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【</a:t>
                      </a:r>
                      <a:r>
                        <a:rPr lang="ja-JP" altLang="en-US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種目</a:t>
                      </a:r>
                      <a:r>
                        <a:rPr lang="en-US" alt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】</a:t>
                      </a:r>
                      <a:r>
                        <a:rPr lang="ja-JP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卓球・バドミン</a:t>
                      </a:r>
                      <a:r>
                        <a:rPr lang="ja-JP" altLang="en-US" sz="1000" kern="1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トン等</a:t>
                      </a:r>
                      <a:endParaRPr lang="ja-JP" sz="1000" kern="1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181" marR="58181" marT="0" marB="0" anchor="ctr">
                    <a:lnL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60985" indent="-127635" algn="ctr">
                        <a:lnSpc>
                          <a:spcPts val="1800"/>
                        </a:lnSpc>
                      </a:pPr>
                      <a:endParaRPr lang="ja-JP" sz="1000" b="1" u="sng" kern="10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58181" marR="58181" marT="0" marB="0" anchor="ctr">
                    <a:lnL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0906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6022639"/>
                  </a:ext>
                </a:extLst>
              </a:tr>
            </a:tbl>
          </a:graphicData>
        </a:graphic>
      </p:graphicFrame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824A9F5-7DED-0DB4-AB4F-C8BA6325FD81}"/>
              </a:ext>
            </a:extLst>
          </p:cNvPr>
          <p:cNvSpPr txBox="1"/>
          <p:nvPr/>
        </p:nvSpPr>
        <p:spPr bwMode="gray">
          <a:xfrm>
            <a:off x="4061316" y="6094199"/>
            <a:ext cx="22589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11/ 11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18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25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各水曜日</a:t>
            </a:r>
          </a:p>
          <a:p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11/ 6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27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 各金曜日</a:t>
            </a:r>
          </a:p>
          <a:p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</a:t>
            </a:r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)(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</a:t>
            </a:r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</a:t>
            </a:r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10:00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12:00</a:t>
            </a:r>
          </a:p>
          <a:p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</a:t>
            </a:r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＝</a:t>
            </a:r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14:00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16:00</a:t>
            </a:r>
            <a:endParaRPr kumimoji="1" lang="ja-JP" altLang="en-US" sz="1100" b="1" dirty="0">
              <a:solidFill>
                <a:schemeClr val="bg2">
                  <a:lumMod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87D01D71-6AB2-BAF0-7969-819E4D440A27}"/>
              </a:ext>
            </a:extLst>
          </p:cNvPr>
          <p:cNvSpPr txBox="1"/>
          <p:nvPr/>
        </p:nvSpPr>
        <p:spPr bwMode="gray">
          <a:xfrm>
            <a:off x="4630382" y="6990959"/>
            <a:ext cx="12170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11/10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火曜日</a:t>
            </a:r>
          </a:p>
          <a:p>
            <a:pPr algn="ctr"/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14:00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14:30</a:t>
            </a:r>
            <a:endParaRPr kumimoji="1" lang="ja-JP" altLang="en-US" sz="1100" b="1" dirty="0">
              <a:solidFill>
                <a:schemeClr val="bg2">
                  <a:lumMod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 hidden="1">
            <a:extLst>
              <a:ext uri="{FF2B5EF4-FFF2-40B4-BE49-F238E27FC236}">
                <a16:creationId xmlns:a16="http://schemas.microsoft.com/office/drawing/2014/main" id="{86A54BE8-037D-D3A4-0E0A-90DC151743B0}"/>
              </a:ext>
            </a:extLst>
          </p:cNvPr>
          <p:cNvSpPr txBox="1"/>
          <p:nvPr/>
        </p:nvSpPr>
        <p:spPr bwMode="gray">
          <a:xfrm>
            <a:off x="4205977" y="6678352"/>
            <a:ext cx="214353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 / 14 (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木</a:t>
            </a:r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) 11:00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11:20</a:t>
            </a:r>
          </a:p>
          <a:p>
            <a:pPr algn="ctr"/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当日直接会場（図書室）へ</a:t>
            </a:r>
            <a:endParaRPr kumimoji="1" lang="en-US" altLang="ja-JP" sz="1100" b="1" dirty="0">
              <a:solidFill>
                <a:schemeClr val="bg2">
                  <a:lumMod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B599FF7D-860B-68EF-9AC2-569D0F4C3874}"/>
              </a:ext>
            </a:extLst>
          </p:cNvPr>
          <p:cNvSpPr txBox="1"/>
          <p:nvPr/>
        </p:nvSpPr>
        <p:spPr bwMode="gray">
          <a:xfrm>
            <a:off x="3918649" y="7590204"/>
            <a:ext cx="2640466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11/ 7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21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en-US" altLang="ja-JP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28</a:t>
            </a:r>
            <a:r>
              <a:rPr kumimoji="1" lang="ja-JP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各土曜日</a:t>
            </a:r>
            <a:endParaRPr kumimoji="1" lang="en-US" altLang="ja-JP" sz="1100" b="1" dirty="0">
              <a:solidFill>
                <a:schemeClr val="bg2">
                  <a:lumMod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zh-TW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kumimoji="1" lang="en-US" altLang="zh-TW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12:55</a:t>
            </a:r>
            <a:r>
              <a:rPr kumimoji="1" lang="zh-TW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抽選（</a:t>
            </a:r>
            <a:r>
              <a:rPr kumimoji="1" lang="en-US" altLang="zh-TW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13:00</a:t>
            </a:r>
            <a:r>
              <a:rPr kumimoji="1" lang="zh-TW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kumimoji="1" lang="en-US" altLang="zh-TW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15:00</a:t>
            </a:r>
            <a:r>
              <a:rPr kumimoji="1" lang="zh-TW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使用）</a:t>
            </a:r>
          </a:p>
          <a:p>
            <a:pPr algn="ctr"/>
            <a:r>
              <a:rPr kumimoji="1" lang="zh-TW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r>
              <a:rPr kumimoji="1" lang="en-US" altLang="zh-TW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14:55</a:t>
            </a:r>
            <a:r>
              <a:rPr kumimoji="1" lang="zh-TW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抽選（</a:t>
            </a:r>
            <a:r>
              <a:rPr kumimoji="1" lang="en-US" altLang="zh-TW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15:00</a:t>
            </a:r>
            <a:r>
              <a:rPr kumimoji="1" lang="zh-TW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kumimoji="1" lang="en-US" altLang="zh-TW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17:00</a:t>
            </a:r>
            <a:r>
              <a:rPr kumimoji="1" lang="zh-TW" altLang="en-US" sz="1100" b="1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使用）</a:t>
            </a:r>
            <a:endParaRPr kumimoji="1" lang="ja-JP" altLang="en-US" sz="1100" b="1" dirty="0">
              <a:solidFill>
                <a:schemeClr val="bg2">
                  <a:lumMod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aphicFrame>
        <p:nvGraphicFramePr>
          <p:cNvPr id="52" name="表 51">
            <a:extLst>
              <a:ext uri="{FF2B5EF4-FFF2-40B4-BE49-F238E27FC236}">
                <a16:creationId xmlns:a16="http://schemas.microsoft.com/office/drawing/2014/main" id="{BCEE7D8A-EEAA-51FC-1775-555813A6BA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3660092"/>
              </p:ext>
            </p:extLst>
          </p:nvPr>
        </p:nvGraphicFramePr>
        <p:xfrm>
          <a:off x="311432" y="8326371"/>
          <a:ext cx="6265769" cy="1260000"/>
        </p:xfrm>
        <a:graphic>
          <a:graphicData uri="http://schemas.openxmlformats.org/drawingml/2006/table">
            <a:tbl>
              <a:tblPr firstRow="1" firstCol="1" bandRow="1"/>
              <a:tblGrid>
                <a:gridCol w="2397419">
                  <a:extLst>
                    <a:ext uri="{9D8B030D-6E8A-4147-A177-3AD203B41FA5}">
                      <a16:colId xmlns:a16="http://schemas.microsoft.com/office/drawing/2014/main" val="3636119802"/>
                    </a:ext>
                  </a:extLst>
                </a:gridCol>
                <a:gridCol w="3868350">
                  <a:extLst>
                    <a:ext uri="{9D8B030D-6E8A-4147-A177-3AD203B41FA5}">
                      <a16:colId xmlns:a16="http://schemas.microsoft.com/office/drawing/2014/main" val="591128389"/>
                    </a:ext>
                  </a:extLst>
                </a:gridCol>
              </a:tblGrid>
              <a:tr h="252000">
                <a:tc gridSpan="2">
                  <a:txBody>
                    <a:bodyPr/>
                    <a:lstStyle/>
                    <a:p>
                      <a:pPr algn="ctr"/>
                      <a:r>
                        <a:rPr lang="ja-JP" altLang="en-US" sz="1100" b="1" kern="100" dirty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施 設 利 用 の 申 し 込 み（ 窓 口 ）</a:t>
                      </a:r>
                      <a:r>
                        <a:rPr lang="en-US" altLang="ja-JP" sz="800" b="1" kern="100" dirty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※</a:t>
                      </a:r>
                      <a:r>
                        <a:rPr lang="ja-JP" altLang="en-US" sz="800" b="1" kern="100" dirty="0">
                          <a:solidFill>
                            <a:schemeClr val="bg1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インターネットの申込みの場合は別途ご確認ください</a:t>
                      </a:r>
                      <a:endParaRPr lang="ja-JP" sz="1100" b="1" kern="100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726" marR="40726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ja-JP" sz="1100" kern="100" dirty="0">
                        <a:solidFill>
                          <a:schemeClr val="bg1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726" marR="40726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A8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679864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100" b="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令和９年１月分抽選結果公開・確定</a:t>
                      </a:r>
                      <a:endParaRPr lang="ja-JP" sz="1100" b="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726" marR="40726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１１月　３日</a:t>
                      </a:r>
                      <a:r>
                        <a:rPr kumimoji="1" lang="en-US" altLang="ja-JP" sz="1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1" lang="ja-JP" altLang="en-US" sz="1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火</a:t>
                      </a:r>
                      <a:r>
                        <a:rPr kumimoji="1" lang="en-US" altLang="ja-JP" sz="1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kumimoji="1" lang="ja-JP" altLang="en-US" sz="1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～　８日</a:t>
                      </a:r>
                      <a:r>
                        <a:rPr kumimoji="1" lang="en-US" altLang="ja-JP" sz="1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1" lang="ja-JP" altLang="en-US" sz="1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日</a:t>
                      </a:r>
                      <a:r>
                        <a:rPr kumimoji="1" lang="en-US" altLang="ja-JP" sz="1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0726" marR="40726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138027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100" b="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令和９年１月使用分の空室申込開始</a:t>
                      </a:r>
                      <a:endParaRPr lang="ja-JP" sz="1100" b="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726" marR="40726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１１月１０日</a:t>
                      </a:r>
                      <a:r>
                        <a:rPr lang="en-US" altLang="ja-JP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火</a:t>
                      </a:r>
                      <a:r>
                        <a:rPr lang="en-US" altLang="ja-JP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lang="en-US" altLang="ja-JP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【</a:t>
                      </a: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窓口＝</a:t>
                      </a:r>
                      <a:r>
                        <a:rPr lang="en-US" altLang="ja-JP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9:00</a:t>
                      </a: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lang="en-US" altLang="ja-JP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】【</a:t>
                      </a: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電話＝</a:t>
                      </a:r>
                      <a:r>
                        <a:rPr lang="en-US" altLang="ja-JP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10:00</a:t>
                      </a: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～</a:t>
                      </a:r>
                      <a:r>
                        <a:rPr lang="en-US" altLang="ja-JP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】</a:t>
                      </a: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ja-JP" sz="1100" b="0" kern="100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726" marR="40726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71569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100" b="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令和９年２月使用分の抽選申込期間</a:t>
                      </a:r>
                      <a:endParaRPr lang="ja-JP" sz="1100" b="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726" marR="40726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１１月１７日</a:t>
                      </a:r>
                      <a:r>
                        <a:rPr lang="en-US" altLang="ja-JP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火</a:t>
                      </a:r>
                      <a:r>
                        <a:rPr lang="en-US" altLang="ja-JP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～２９日</a:t>
                      </a:r>
                      <a:r>
                        <a:rPr lang="en-US" altLang="ja-JP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日</a:t>
                      </a:r>
                      <a:r>
                        <a:rPr lang="en-US" altLang="ja-JP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40726" marR="40726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761831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1100" b="0" kern="100" dirty="0"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令和９年２月使用分の地域優先申込</a:t>
                      </a:r>
                      <a:endParaRPr lang="ja-JP" sz="1100" b="0" kern="100" dirty="0"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726" marR="40726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altLang="ja-JP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【</a:t>
                      </a: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窓口</a:t>
                      </a:r>
                      <a:r>
                        <a:rPr lang="en-US" altLang="ja-JP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】</a:t>
                      </a: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１１月５日</a:t>
                      </a:r>
                      <a:r>
                        <a:rPr lang="en-US" altLang="ja-JP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木</a:t>
                      </a:r>
                      <a:r>
                        <a:rPr lang="en-US" altLang="ja-JP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)10:00</a:t>
                      </a: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～ </a:t>
                      </a:r>
                      <a:r>
                        <a:rPr lang="en-US" altLang="ja-JP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【</a:t>
                      </a: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ja-JP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】</a:t>
                      </a: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６日</a:t>
                      </a:r>
                      <a:r>
                        <a:rPr lang="en-US" altLang="ja-JP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金</a:t>
                      </a:r>
                      <a:r>
                        <a:rPr lang="en-US" altLang="ja-JP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)9:00</a:t>
                      </a:r>
                      <a:r>
                        <a:rPr lang="ja-JP" altLang="en-US" sz="1100" b="0" kern="100" dirty="0">
                          <a:solidFill>
                            <a:srgbClr val="000000"/>
                          </a:solidFill>
                          <a:effectLst/>
                          <a:latin typeface="メイリオ" panose="020B0604030504040204" pitchFamily="50" charset="-128"/>
                          <a:ea typeface="メイリオ" panose="020B0604030504040204" pitchFamily="50" charset="-128"/>
                          <a:cs typeface="Times New Roman" panose="02020603050405020304" pitchFamily="18" charset="0"/>
                        </a:rPr>
                        <a:t>～</a:t>
                      </a:r>
                      <a:endParaRPr lang="en-US" altLang="ja-JP" sz="1100" b="0" kern="100" dirty="0">
                        <a:solidFill>
                          <a:srgbClr val="000000"/>
                        </a:solidFill>
                        <a:effectLst/>
                        <a:latin typeface="メイリオ" panose="020B0604030504040204" pitchFamily="50" charset="-128"/>
                        <a:ea typeface="メイリオ" panose="020B0604030504040204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40726" marR="40726" marT="0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976640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E927AA5-E890-29F1-0FD0-BB387D15C9A1}"/>
              </a:ext>
            </a:extLst>
          </p:cNvPr>
          <p:cNvSpPr txBox="1"/>
          <p:nvPr/>
        </p:nvSpPr>
        <p:spPr bwMode="gray">
          <a:xfrm>
            <a:off x="2548170" y="7935729"/>
            <a:ext cx="14189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800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ラケット、ボール、</a:t>
            </a:r>
            <a:endParaRPr kumimoji="1" lang="en-US" altLang="ja-JP" sz="800" dirty="0">
              <a:solidFill>
                <a:schemeClr val="bg2">
                  <a:lumMod val="2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800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 </a:t>
            </a:r>
            <a:r>
              <a:rPr kumimoji="1" lang="ja-JP" altLang="en-US" sz="800" dirty="0">
                <a:solidFill>
                  <a:schemeClr val="bg2">
                    <a:lumMod val="2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上靴等はご持参ください</a:t>
            </a:r>
          </a:p>
        </p:txBody>
      </p:sp>
      <p:pic>
        <p:nvPicPr>
          <p:cNvPr id="74" name="図 73">
            <a:extLst>
              <a:ext uri="{FF2B5EF4-FFF2-40B4-BE49-F238E27FC236}">
                <a16:creationId xmlns:a16="http://schemas.microsoft.com/office/drawing/2014/main" id="{945C574D-7FBE-A22C-D0E1-607FF2AF7C2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21" t="-22712" r="-27165" b="-11374"/>
          <a:stretch>
            <a:fillRect/>
          </a:stretch>
        </p:blipFill>
        <p:spPr>
          <a:xfrm rot="20511375">
            <a:off x="3447306" y="6544730"/>
            <a:ext cx="895842" cy="576000"/>
          </a:xfrm>
          <a:custGeom>
            <a:avLst/>
            <a:gdLst>
              <a:gd name="connsiteX0" fmla="*/ 0 w 732919"/>
              <a:gd name="connsiteY0" fmla="*/ 0 h 489946"/>
              <a:gd name="connsiteX1" fmla="*/ 607890 w 732919"/>
              <a:gd name="connsiteY1" fmla="*/ 0 h 489946"/>
              <a:gd name="connsiteX2" fmla="*/ 732919 w 732919"/>
              <a:gd name="connsiteY2" fmla="*/ 422671 h 489946"/>
              <a:gd name="connsiteX3" fmla="*/ 505491 w 732919"/>
              <a:gd name="connsiteY3" fmla="*/ 489946 h 489946"/>
              <a:gd name="connsiteX4" fmla="*/ 0 w 732919"/>
              <a:gd name="connsiteY4" fmla="*/ 489946 h 489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2919" h="489946">
                <a:moveTo>
                  <a:pt x="0" y="0"/>
                </a:moveTo>
                <a:lnTo>
                  <a:pt x="607890" y="0"/>
                </a:lnTo>
                <a:lnTo>
                  <a:pt x="732919" y="422671"/>
                </a:lnTo>
                <a:lnTo>
                  <a:pt x="505491" y="489946"/>
                </a:lnTo>
                <a:lnTo>
                  <a:pt x="0" y="489946"/>
                </a:lnTo>
                <a:close/>
              </a:path>
            </a:pathLst>
          </a:custGeom>
        </p:spPr>
      </p:pic>
      <p:grpSp>
        <p:nvGrpSpPr>
          <p:cNvPr id="60" name="グループ化 59" hidden="1">
            <a:extLst>
              <a:ext uri="{FF2B5EF4-FFF2-40B4-BE49-F238E27FC236}">
                <a16:creationId xmlns:a16="http://schemas.microsoft.com/office/drawing/2014/main" id="{78BEC181-839E-C950-C99B-4D003161402F}"/>
              </a:ext>
            </a:extLst>
          </p:cNvPr>
          <p:cNvGrpSpPr/>
          <p:nvPr/>
        </p:nvGrpSpPr>
        <p:grpSpPr>
          <a:xfrm>
            <a:off x="230541" y="554504"/>
            <a:ext cx="2185214" cy="646331"/>
            <a:chOff x="189901" y="544344"/>
            <a:chExt cx="2185214" cy="646331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F18F6552-5E70-AE4E-8521-6A63AC271CEC}"/>
                </a:ext>
              </a:extLst>
            </p:cNvPr>
            <p:cNvSpPr txBox="1"/>
            <p:nvPr/>
          </p:nvSpPr>
          <p:spPr bwMode="gray">
            <a:xfrm>
              <a:off x="189901" y="544344"/>
              <a:ext cx="21852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>
                  <a:ln w="5715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マメロン 5 Hi Regular" panose="00000500000000000000" pitchFamily="50" charset="-128"/>
                  <a:ea typeface="マメロン 5 Hi Regular" panose="00000500000000000000" pitchFamily="50" charset="-128"/>
                </a:rPr>
                <a:t>水の森公園でひろった</a:t>
              </a:r>
            </a:p>
            <a:p>
              <a:r>
                <a:rPr kumimoji="1" lang="ja-JP" altLang="en-US" sz="1200" dirty="0">
                  <a:ln w="5715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マメロン 5 Hi Regular" panose="00000500000000000000" pitchFamily="50" charset="-128"/>
                  <a:ea typeface="マメロン 5 Hi Regular" panose="00000500000000000000" pitchFamily="50" charset="-128"/>
                </a:rPr>
                <a:t>自然素材を使用して</a:t>
              </a:r>
            </a:p>
            <a:p>
              <a:r>
                <a:rPr kumimoji="1" lang="ja-JP" altLang="en-US" sz="1200" dirty="0">
                  <a:ln w="57150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マメロン 5 Hi Regular" panose="00000500000000000000" pitchFamily="50" charset="-128"/>
                  <a:ea typeface="マメロン 5 Hi Regular" panose="00000500000000000000" pitchFamily="50" charset="-128"/>
                </a:rPr>
                <a:t>クリスマスリースをつくろう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8CB2EF1D-65BD-EDF3-8ABF-0372C2278197}"/>
                </a:ext>
              </a:extLst>
            </p:cNvPr>
            <p:cNvSpPr txBox="1"/>
            <p:nvPr/>
          </p:nvSpPr>
          <p:spPr bwMode="gray">
            <a:xfrm>
              <a:off x="189901" y="544344"/>
              <a:ext cx="21852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>
                  <a:ln w="3175">
                    <a:solidFill>
                      <a:srgbClr val="875A2D"/>
                    </a:solidFill>
                  </a:ln>
                  <a:solidFill>
                    <a:srgbClr val="875A2D"/>
                  </a:solidFill>
                  <a:latin typeface="マメロン 5 Hi Regular" panose="00000500000000000000" pitchFamily="50" charset="-128"/>
                  <a:ea typeface="マメロン 5 Hi Regular" panose="00000500000000000000" pitchFamily="50" charset="-128"/>
                </a:rPr>
                <a:t>水の森公園でひろった</a:t>
              </a:r>
            </a:p>
            <a:p>
              <a:r>
                <a:rPr kumimoji="1" lang="ja-JP" altLang="en-US" sz="1200" dirty="0">
                  <a:ln w="3175">
                    <a:solidFill>
                      <a:srgbClr val="875A2D"/>
                    </a:solidFill>
                  </a:ln>
                  <a:solidFill>
                    <a:srgbClr val="875A2D"/>
                  </a:solidFill>
                  <a:latin typeface="マメロン 5 Hi Regular" panose="00000500000000000000" pitchFamily="50" charset="-128"/>
                  <a:ea typeface="マメロン 5 Hi Regular" panose="00000500000000000000" pitchFamily="50" charset="-128"/>
                </a:rPr>
                <a:t>自然素材を使用して</a:t>
              </a:r>
            </a:p>
            <a:p>
              <a:r>
                <a:rPr kumimoji="1" lang="ja-JP" altLang="en-US" sz="1200" dirty="0">
                  <a:ln w="3175">
                    <a:solidFill>
                      <a:srgbClr val="875A2D"/>
                    </a:solidFill>
                  </a:ln>
                  <a:solidFill>
                    <a:srgbClr val="875A2D"/>
                  </a:solidFill>
                  <a:latin typeface="マメロン 5 Hi Regular" panose="00000500000000000000" pitchFamily="50" charset="-128"/>
                  <a:ea typeface="マメロン 5 Hi Regular" panose="00000500000000000000" pitchFamily="50" charset="-128"/>
                </a:rPr>
                <a:t>クリスマスリースをつくろう</a:t>
              </a:r>
            </a:p>
          </p:txBody>
        </p:sp>
      </p:grpSp>
      <p:sp>
        <p:nvSpPr>
          <p:cNvPr id="26" name="楕円 25" hidden="1">
            <a:extLst>
              <a:ext uri="{FF2B5EF4-FFF2-40B4-BE49-F238E27FC236}">
                <a16:creationId xmlns:a16="http://schemas.microsoft.com/office/drawing/2014/main" id="{5E9FF67C-A5C4-B119-6D23-BBA9382C9454}"/>
              </a:ext>
            </a:extLst>
          </p:cNvPr>
          <p:cNvSpPr/>
          <p:nvPr/>
        </p:nvSpPr>
        <p:spPr>
          <a:xfrm>
            <a:off x="1780555" y="-390288"/>
            <a:ext cx="2775992" cy="2469604"/>
          </a:xfrm>
          <a:prstGeom prst="ellipse">
            <a:avLst/>
          </a:prstGeom>
          <a:solidFill>
            <a:srgbClr val="4472C4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">
            <a:extLst>
              <a:ext uri="{FF2B5EF4-FFF2-40B4-BE49-F238E27FC236}">
                <a16:creationId xmlns:a16="http://schemas.microsoft.com/office/drawing/2014/main" id="{B2D0D7EB-8AA2-1E18-ECC7-973EB4EFB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717" y="4002302"/>
            <a:ext cx="6336000" cy="1992066"/>
          </a:xfrm>
          <a:prstGeom prst="rect">
            <a:avLst/>
          </a:prstGeom>
          <a:solidFill>
            <a:srgbClr val="FFFFFF"/>
          </a:solidFill>
          <a:ln w="2857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rot="0" vert="horz" wrap="square" lIns="108000" tIns="72000" rIns="108000" bIns="72000" anchor="t" anchorCtr="0">
            <a:spAutoFit/>
          </a:bodyPr>
          <a:lstStyle/>
          <a:p>
            <a:pPr algn="ctr">
              <a:buNone/>
            </a:pPr>
            <a:r>
              <a:rPr lang="ja-JP" sz="1100" b="1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市民センターの講座がアクティブシニア・ボランティアポイント制度の対象になります</a:t>
            </a:r>
          </a:p>
          <a:p>
            <a:pPr>
              <a:spcBef>
                <a:spcPts val="600"/>
              </a:spcBef>
              <a:buNone/>
            </a:pPr>
            <a:r>
              <a:rPr lang="ja-JP" altLang="en-US" sz="105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　</a:t>
            </a:r>
            <a:r>
              <a:rPr lang="ja-JP" altLang="en-US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　</a:t>
            </a:r>
            <a:r>
              <a:rPr lang="ja-JP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令和</a:t>
            </a:r>
            <a:r>
              <a:rPr lang="en-US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8</a:t>
            </a:r>
            <a:r>
              <a:rPr lang="ja-JP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年</a:t>
            </a:r>
            <a:r>
              <a:rPr lang="en-US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9</a:t>
            </a:r>
            <a:r>
              <a:rPr lang="ja-JP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月</a:t>
            </a:r>
            <a:r>
              <a:rPr lang="en-US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18</a:t>
            </a:r>
            <a:r>
              <a:rPr lang="ja-JP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日（金）より、市民センターの講座等が、仙台市の実施する「アクティブシニア・ボランティアポイント制度」の対象となります。この制度では、</a:t>
            </a:r>
            <a:r>
              <a:rPr lang="ja-JP" sz="1100" b="1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仙台市在住の</a:t>
            </a:r>
            <a:r>
              <a:rPr lang="en-US" sz="1100" b="1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65</a:t>
            </a:r>
            <a:r>
              <a:rPr lang="ja-JP" sz="1100" b="1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歳以上の方</a:t>
            </a:r>
            <a:r>
              <a:rPr lang="ja-JP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がボランティアや介護・フレイル予防などの活動へ参加した際にポイントを付与し、専用スマホアプリ「いぐすペイ」などを活用して対象の市内店舗等で利用できます。詳しくは下記ホームページをご覧ください。</a:t>
            </a:r>
          </a:p>
          <a:p>
            <a:pPr>
              <a:spcBef>
                <a:spcPts val="600"/>
              </a:spcBef>
              <a:buNone/>
            </a:pPr>
            <a:r>
              <a:rPr lang="en-US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 </a:t>
            </a:r>
            <a:r>
              <a:rPr lang="ja-JP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仙台市「アクティブシニア・ボランティアポイント」制度専用ホームページ</a:t>
            </a:r>
            <a:r>
              <a:rPr lang="ja-JP" altLang="en-US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　</a:t>
            </a:r>
            <a:r>
              <a:rPr lang="en-US" sz="1100" u="sng" kern="100" dirty="0">
                <a:solidFill>
                  <a:srgbClr val="467886"/>
                </a:solidFill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  <a:hlinkClick r:id="rId3"/>
              </a:rPr>
              <a:t>https://igusupay.jp/</a:t>
            </a:r>
            <a:endParaRPr lang="ja-JP" sz="1100" kern="100" dirty="0">
              <a:effectLst/>
              <a:latin typeface="UD デジタル 教科書体 NK" panose="02020400000000000000" pitchFamily="18" charset="-128"/>
              <a:ea typeface="UD デジタル 教科書体 NK" panose="02020400000000000000" pitchFamily="18" charset="-128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ja-JP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【お問い合わせ】</a:t>
            </a:r>
            <a:endParaRPr lang="en-US" altLang="ja-JP" sz="1100" kern="100" dirty="0">
              <a:effectLst/>
              <a:latin typeface="UD デジタル 教科書体 NK" panose="02020400000000000000" pitchFamily="18" charset="-128"/>
              <a:ea typeface="UD デジタル 教科書体 NK" panose="02020400000000000000" pitchFamily="18" charset="-128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ja-JP" altLang="en-US" sz="1100" kern="1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　</a:t>
            </a:r>
            <a:r>
              <a:rPr lang="ja-JP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○制度・利用方法について</a:t>
            </a:r>
            <a:r>
              <a:rPr lang="ja-JP" altLang="en-US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　</a:t>
            </a:r>
            <a:r>
              <a:rPr lang="ja-JP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いぐすペイコールセンター</a:t>
            </a:r>
            <a:r>
              <a:rPr lang="en-US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050-5526-2669</a:t>
            </a:r>
          </a:p>
          <a:p>
            <a:pPr>
              <a:buNone/>
            </a:pPr>
            <a:r>
              <a:rPr lang="ja-JP" altLang="en-US" sz="1100" kern="1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　　　</a:t>
            </a:r>
            <a:r>
              <a:rPr lang="ja-JP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（年末年始期間を除く</a:t>
            </a:r>
            <a:r>
              <a:rPr lang="en-US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9:00</a:t>
            </a:r>
            <a:r>
              <a:rPr lang="ja-JP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～</a:t>
            </a:r>
            <a:r>
              <a:rPr lang="en-US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17:00</a:t>
            </a:r>
            <a:r>
              <a:rPr lang="ja-JP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）</a:t>
            </a:r>
            <a:r>
              <a:rPr lang="ja-JP" altLang="en-US" sz="1100" kern="1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　　</a:t>
            </a:r>
            <a:endParaRPr lang="en-US" altLang="ja-JP" sz="1100" kern="100" dirty="0">
              <a:latin typeface="UD デジタル 教科書体 NK" panose="02020400000000000000" pitchFamily="18" charset="-128"/>
              <a:ea typeface="UD デジタル 教科書体 NK" panose="02020400000000000000" pitchFamily="18" charset="-128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ja-JP" altLang="en-US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　</a:t>
            </a:r>
            <a:r>
              <a:rPr lang="ja-JP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○対象となる講座等について</a:t>
            </a:r>
            <a:r>
              <a:rPr lang="ja-JP" altLang="en-US" sz="1100" kern="100" dirty="0"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　　</a:t>
            </a:r>
            <a:r>
              <a:rPr lang="ja-JP" sz="1100" kern="100" dirty="0">
                <a:effectLst/>
                <a:latin typeface="UD デジタル 教科書体 NK" panose="02020400000000000000" pitchFamily="18" charset="-128"/>
                <a:ea typeface="UD デジタル 教科書体 NK" panose="02020400000000000000" pitchFamily="18" charset="-128"/>
                <a:cs typeface="Times New Roman" panose="02020603050405020304" pitchFamily="18" charset="0"/>
              </a:rPr>
              <a:t>市民センターにお問い合わせください。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1EE6957E-FE35-9781-5789-580AA028A041}"/>
              </a:ext>
            </a:extLst>
          </p:cNvPr>
          <p:cNvGrpSpPr/>
          <p:nvPr/>
        </p:nvGrpSpPr>
        <p:grpSpPr>
          <a:xfrm>
            <a:off x="1021684" y="193281"/>
            <a:ext cx="1440000" cy="432000"/>
            <a:chOff x="564498" y="219600"/>
            <a:chExt cx="1440000" cy="432000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63F75C0C-6152-F744-0715-8CE8558BA773}"/>
                </a:ext>
              </a:extLst>
            </p:cNvPr>
            <p:cNvSpPr txBox="1"/>
            <p:nvPr/>
          </p:nvSpPr>
          <p:spPr>
            <a:xfrm>
              <a:off x="564498" y="219600"/>
              <a:ext cx="1440000" cy="432000"/>
            </a:xfrm>
            <a:prstGeom prst="plaque">
              <a:avLst>
                <a:gd name="adj" fmla="val 19596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  <a:effectLst/>
          </p:spPr>
          <p:txBody>
            <a:bodyPr wrap="square" rtlCol="0" anchor="ctr" anchorCtr="0">
              <a:spAutoFit/>
            </a:bodyPr>
            <a:lstStyle/>
            <a:p>
              <a:pPr algn="ctr"/>
              <a:endParaRPr kumimoji="1" lang="ja-JP" altLang="en-US" b="1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B0AADFAE-764F-D8C3-352C-EB80AE9E7F53}"/>
                </a:ext>
              </a:extLst>
            </p:cNvPr>
            <p:cNvSpPr txBox="1"/>
            <p:nvPr/>
          </p:nvSpPr>
          <p:spPr>
            <a:xfrm>
              <a:off x="619892" y="266323"/>
              <a:ext cx="1329210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+mn-cs"/>
                </a:rPr>
                <a:t>講座</a:t>
              </a:r>
              <a:r>
                <a:rPr kumimoji="1" lang="ja-JP" altLang="en-US" sz="16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レポート</a:t>
              </a:r>
              <a:endParaRPr kumimoji="1" lang="ja-JP" altLang="en-US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5041185-2C2F-07D2-A90E-2C4D8E76FBC7}"/>
              </a:ext>
            </a:extLst>
          </p:cNvPr>
          <p:cNvGrpSpPr/>
          <p:nvPr/>
        </p:nvGrpSpPr>
        <p:grpSpPr>
          <a:xfrm>
            <a:off x="4429298" y="178448"/>
            <a:ext cx="1440000" cy="461665"/>
            <a:chOff x="564498" y="204767"/>
            <a:chExt cx="1440000" cy="461665"/>
          </a:xfrm>
        </p:grpSpPr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A926446-6141-C7EA-0E6C-1D96A8C7153C}"/>
                </a:ext>
              </a:extLst>
            </p:cNvPr>
            <p:cNvSpPr txBox="1"/>
            <p:nvPr/>
          </p:nvSpPr>
          <p:spPr>
            <a:xfrm>
              <a:off x="564498" y="219600"/>
              <a:ext cx="1440000" cy="432000"/>
            </a:xfrm>
            <a:prstGeom prst="plaque">
              <a:avLst>
                <a:gd name="adj" fmla="val 19596"/>
              </a:avLst>
            </a:prstGeom>
            <a:solidFill>
              <a:schemeClr val="accent4">
                <a:lumMod val="40000"/>
                <a:lumOff val="60000"/>
              </a:schemeClr>
            </a:solidFill>
            <a:ln w="28575">
              <a:solidFill>
                <a:schemeClr val="accent2">
                  <a:lumMod val="50000"/>
                </a:schemeClr>
              </a:solidFill>
            </a:ln>
            <a:effectLst/>
          </p:spPr>
          <p:txBody>
            <a:bodyPr wrap="square" rtlCol="0" anchor="ctr" anchorCtr="0">
              <a:spAutoFit/>
            </a:bodyPr>
            <a:lstStyle/>
            <a:p>
              <a:pPr algn="ctr"/>
              <a:endParaRPr kumimoji="1" lang="ja-JP" altLang="en-US" b="1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9A7852C-CFB3-B38A-FEF2-343658D483A2}"/>
                </a:ext>
              </a:extLst>
            </p:cNvPr>
            <p:cNvSpPr txBox="1"/>
            <p:nvPr/>
          </p:nvSpPr>
          <p:spPr>
            <a:xfrm>
              <a:off x="708058" y="204767"/>
              <a:ext cx="115288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 anchorCtr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図書室より</a:t>
              </a:r>
              <a:endParaRPr kumimoji="1"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20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BIZ UDPゴシック" panose="020B0400000000000000" pitchFamily="50" charset="-128"/>
                  <a:ea typeface="BIZ UDPゴシック" panose="020B0400000000000000" pitchFamily="50" charset="-128"/>
                  <a:cs typeface="+mn-cs"/>
                </a:rPr>
                <a:t>ひとことノート</a:t>
              </a:r>
            </a:p>
          </p:txBody>
        </p:sp>
      </p:grp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1039F945-288E-828C-9A39-2865A6F6BA12}"/>
              </a:ext>
            </a:extLst>
          </p:cNvPr>
          <p:cNvCxnSpPr/>
          <p:nvPr/>
        </p:nvCxnSpPr>
        <p:spPr>
          <a:xfrm>
            <a:off x="3437467" y="224869"/>
            <a:ext cx="0" cy="3600000"/>
          </a:xfrm>
          <a:prstGeom prst="line">
            <a:avLst/>
          </a:prstGeom>
          <a:ln w="38100" cap="rnd">
            <a:solidFill>
              <a:srgbClr val="FF0066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4257498-86D8-F212-E6F1-63733F9CF2CD}"/>
              </a:ext>
            </a:extLst>
          </p:cNvPr>
          <p:cNvSpPr txBox="1"/>
          <p:nvPr/>
        </p:nvSpPr>
        <p:spPr>
          <a:xfrm>
            <a:off x="267946" y="2414555"/>
            <a:ext cx="2947477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+mn-ea"/>
              </a:rPr>
              <a:t>　</a:t>
            </a:r>
            <a:r>
              <a:rPr kumimoji="1" lang="en-US" altLang="ja-JP" sz="1050" dirty="0">
                <a:latin typeface="+mn-ea"/>
              </a:rPr>
              <a:t>10</a:t>
            </a:r>
            <a:r>
              <a:rPr kumimoji="1" lang="ja-JP" altLang="en-US" sz="1050" dirty="0">
                <a:latin typeface="+mn-ea"/>
              </a:rPr>
              <a:t>月</a:t>
            </a:r>
            <a:r>
              <a:rPr kumimoji="1" lang="en-US" altLang="ja-JP" sz="1050" dirty="0">
                <a:latin typeface="+mn-ea"/>
              </a:rPr>
              <a:t>10</a:t>
            </a:r>
            <a:r>
              <a:rPr kumimoji="1" lang="ja-JP" altLang="en-US" sz="1050" dirty="0">
                <a:latin typeface="+mn-ea"/>
              </a:rPr>
              <a:t>日（土）わくわくチャレンジの体験講座の中で、ボッチャの交流会を行いました。水の森児童館と荒巻児童館の小学生と大人の混合チームで総当たり戦を行い、子どもも大人も競技に集中し、大いに盛り上がりを見せました。当日にくじで決めたチームでしたが、チームワークの良さが感じられました。「勝ってうれしかった！」「またボッチャをやってみたい」と感想をいただきました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485F38E7-24C6-9635-9D10-D9C406F9F7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503435" y="953209"/>
            <a:ext cx="2476500" cy="1400865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BDE586A-421E-8868-B2B8-248EA2EB608A}"/>
              </a:ext>
            </a:extLst>
          </p:cNvPr>
          <p:cNvSpPr txBox="1"/>
          <p:nvPr/>
        </p:nvSpPr>
        <p:spPr>
          <a:xfrm>
            <a:off x="3680005" y="701355"/>
            <a:ext cx="2914392" cy="3182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solidFill>
                  <a:srgbClr val="BA3464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子どもたちの声のコンサート</a:t>
            </a:r>
            <a:endParaRPr kumimoji="1" lang="en-US" altLang="ja-JP" sz="1400" dirty="0">
              <a:solidFill>
                <a:srgbClr val="BA3464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>
              <a:lnSpc>
                <a:spcPts val="1300"/>
              </a:lnSpc>
              <a:spcBef>
                <a:spcPts val="300"/>
              </a:spcBef>
            </a:pPr>
            <a:r>
              <a:rPr kumimoji="1" lang="ja-JP" altLang="en-US" sz="1050" dirty="0">
                <a:latin typeface="UD デジタル 教科書体 NP" panose="02020400000000000000" pitchFamily="18" charset="-128"/>
                <a:ea typeface="UD デジタル 教科書体 NP" panose="02020400000000000000" pitchFamily="18" charset="-128"/>
              </a:rPr>
              <a:t>　私が図書ボランティアに参加したのが平成</a:t>
            </a:r>
            <a:r>
              <a:rPr kumimoji="1" lang="en-US" altLang="ja-JP" sz="1050" dirty="0">
                <a:latin typeface="UD デジタル 教科書体 NP" panose="02020400000000000000" pitchFamily="18" charset="-128"/>
                <a:ea typeface="UD デジタル 教科書体 NP" panose="02020400000000000000" pitchFamily="18" charset="-128"/>
              </a:rPr>
              <a:t>30</a:t>
            </a:r>
            <a:r>
              <a:rPr kumimoji="1" lang="ja-JP" altLang="en-US" sz="1050" dirty="0">
                <a:latin typeface="UD デジタル 教科書体 NP" panose="02020400000000000000" pitchFamily="18" charset="-128"/>
                <a:ea typeface="UD デジタル 教科書体 NP" panose="02020400000000000000" pitchFamily="18" charset="-128"/>
              </a:rPr>
              <a:t>年</a:t>
            </a:r>
            <a:r>
              <a:rPr kumimoji="1" lang="en-US" altLang="ja-JP" sz="1050" dirty="0">
                <a:latin typeface="UD デジタル 教科書体 NP" panose="02020400000000000000" pitchFamily="18" charset="-128"/>
                <a:ea typeface="UD デジタル 教科書体 NP" panose="02020400000000000000" pitchFamily="18" charset="-128"/>
              </a:rPr>
              <a:t>9</a:t>
            </a:r>
            <a:r>
              <a:rPr kumimoji="1" lang="ja-JP" altLang="en-US" sz="1050" dirty="0">
                <a:latin typeface="UD デジタル 教科書体 NP" panose="02020400000000000000" pitchFamily="18" charset="-128"/>
                <a:ea typeface="UD デジタル 教科書体 NP" panose="02020400000000000000" pitchFamily="18" charset="-128"/>
              </a:rPr>
              <a:t>月</a:t>
            </a:r>
            <a:r>
              <a:rPr kumimoji="1" lang="en-US" altLang="ja-JP" sz="1050" dirty="0">
                <a:latin typeface="UD デジタル 教科書体 NP" panose="02020400000000000000" pitchFamily="18" charset="-128"/>
                <a:ea typeface="UD デジタル 教科書体 NP" panose="02020400000000000000" pitchFamily="18" charset="-128"/>
              </a:rPr>
              <a:t>6</a:t>
            </a:r>
            <a:r>
              <a:rPr kumimoji="1" lang="ja-JP" altLang="en-US" sz="1050" dirty="0">
                <a:latin typeface="UD デジタル 教科書体 NP" panose="02020400000000000000" pitchFamily="18" charset="-128"/>
                <a:ea typeface="UD デジタル 教科書体 NP" panose="02020400000000000000" pitchFamily="18" charset="-128"/>
              </a:rPr>
              <a:t>日の定例会の時からです。</a:t>
            </a:r>
            <a:r>
              <a:rPr kumimoji="1" lang="en-US" altLang="ja-JP" sz="1050" dirty="0">
                <a:latin typeface="UD デジタル 教科書体 NP" panose="02020400000000000000" pitchFamily="18" charset="-128"/>
                <a:ea typeface="UD デジタル 教科書体 NP" panose="02020400000000000000" pitchFamily="18" charset="-128"/>
              </a:rPr>
              <a:t>1</a:t>
            </a:r>
            <a:r>
              <a:rPr kumimoji="1" lang="ja-JP" altLang="en-US" sz="1050" dirty="0">
                <a:latin typeface="UD デジタル 教科書体 NP" panose="02020400000000000000" pitchFamily="18" charset="-128"/>
                <a:ea typeface="UD デジタル 教科書体 NP" panose="02020400000000000000" pitchFamily="18" charset="-128"/>
              </a:rPr>
              <a:t>班に所属し、水曜日の午前中が担当でした。一般の図書館とは違い、水の森児童館の中の図書室ということで児童書が主体で、一般書はあまりない状態です。それでも貸し出しはよくありました。当初、子供たちがあげる声やけんかの声、いろいろな騒音で、頭の中が混乱し、これで務まるのかと思いました。</a:t>
            </a:r>
            <a:endParaRPr kumimoji="1" lang="en-US" altLang="ja-JP" sz="1050" dirty="0">
              <a:latin typeface="UD デジタル 教科書体 NP" panose="02020400000000000000" pitchFamily="18" charset="-128"/>
              <a:ea typeface="UD デジタル 教科書体 NP" panose="02020400000000000000" pitchFamily="18" charset="-128"/>
            </a:endParaRPr>
          </a:p>
          <a:p>
            <a:pPr>
              <a:lnSpc>
                <a:spcPts val="1300"/>
              </a:lnSpc>
            </a:pPr>
            <a:r>
              <a:rPr kumimoji="1" lang="ja-JP" altLang="en-US" sz="1050" dirty="0">
                <a:latin typeface="UD デジタル 教科書体 NP" panose="02020400000000000000" pitchFamily="18" charset="-128"/>
                <a:ea typeface="UD デジタル 教科書体 NP" panose="02020400000000000000" pitchFamily="18" charset="-128"/>
              </a:rPr>
              <a:t>　年を重ね、ボランティアに慣れた今日、子供たちのたてる騒音もあまり気にすることもなくなり、今日このコラムを書いている時、この騒音が子供たちが奏でる声の</a:t>
            </a:r>
            <a:endParaRPr kumimoji="1" lang="en-US" altLang="ja-JP" sz="1050" dirty="0">
              <a:latin typeface="UD デジタル 教科書体 NP" panose="02020400000000000000" pitchFamily="18" charset="-128"/>
              <a:ea typeface="UD デジタル 教科書体 NP" panose="02020400000000000000" pitchFamily="18" charset="-128"/>
            </a:endParaRPr>
          </a:p>
          <a:p>
            <a:pPr>
              <a:lnSpc>
                <a:spcPts val="1300"/>
              </a:lnSpc>
            </a:pPr>
            <a:r>
              <a:rPr kumimoji="1" lang="ja-JP" altLang="en-US" sz="1050" dirty="0">
                <a:latin typeface="UD デジタル 教科書体 NP" panose="02020400000000000000" pitchFamily="18" charset="-128"/>
                <a:ea typeface="UD デジタル 教科書体 NP" panose="02020400000000000000" pitchFamily="18" charset="-128"/>
              </a:rPr>
              <a:t>オーケストラのように感じられるよう</a:t>
            </a:r>
            <a:endParaRPr kumimoji="1" lang="en-US" altLang="ja-JP" sz="1050" dirty="0">
              <a:latin typeface="UD デジタル 教科書体 NP" panose="02020400000000000000" pitchFamily="18" charset="-128"/>
              <a:ea typeface="UD デジタル 教科書体 NP" panose="02020400000000000000" pitchFamily="18" charset="-128"/>
            </a:endParaRPr>
          </a:p>
          <a:p>
            <a:pPr>
              <a:lnSpc>
                <a:spcPts val="1300"/>
              </a:lnSpc>
            </a:pPr>
            <a:r>
              <a:rPr kumimoji="1" lang="ja-JP" altLang="en-US" sz="1050" dirty="0">
                <a:latin typeface="UD デジタル 教科書体 NP" panose="02020400000000000000" pitchFamily="18" charset="-128"/>
                <a:ea typeface="UD デジタル 教科書体 NP" panose="02020400000000000000" pitchFamily="18" charset="-128"/>
              </a:rPr>
              <a:t>になりました。老いた今の私にとって</a:t>
            </a:r>
            <a:endParaRPr kumimoji="1" lang="en-US" altLang="ja-JP" sz="1050" dirty="0">
              <a:latin typeface="UD デジタル 教科書体 NP" panose="02020400000000000000" pitchFamily="18" charset="-128"/>
              <a:ea typeface="UD デジタル 教科書体 NP" panose="02020400000000000000" pitchFamily="18" charset="-128"/>
            </a:endParaRPr>
          </a:p>
          <a:p>
            <a:pPr>
              <a:lnSpc>
                <a:spcPts val="1300"/>
              </a:lnSpc>
            </a:pPr>
            <a:r>
              <a:rPr kumimoji="1" lang="ja-JP" altLang="en-US" sz="1050" dirty="0">
                <a:latin typeface="UD デジタル 教科書体 NP" panose="02020400000000000000" pitchFamily="18" charset="-128"/>
                <a:ea typeface="UD デジタル 教科書体 NP" panose="02020400000000000000" pitchFamily="18" charset="-128"/>
              </a:rPr>
              <a:t>新しい力をくれるコンサートです！</a:t>
            </a:r>
            <a:endParaRPr kumimoji="1" lang="en-US" altLang="ja-JP" sz="1050" dirty="0">
              <a:latin typeface="UD デジタル 教科書体 NP" panose="02020400000000000000" pitchFamily="18" charset="-128"/>
              <a:ea typeface="UD デジタル 教科書体 NP" panose="02020400000000000000" pitchFamily="18" charset="-128"/>
            </a:endParaRPr>
          </a:p>
          <a:p>
            <a:pPr>
              <a:spcBef>
                <a:spcPts val="300"/>
              </a:spcBef>
            </a:pPr>
            <a:r>
              <a:rPr kumimoji="1" lang="ja-JP" altLang="en-US" sz="1050" dirty="0">
                <a:latin typeface="UD デジタル 教科書体 NP" panose="02020400000000000000" pitchFamily="18" charset="-128"/>
                <a:ea typeface="UD デジタル 教科書体 NP" panose="02020400000000000000" pitchFamily="18" charset="-128"/>
              </a:rPr>
              <a:t>　　　　図書ボランティア　</a:t>
            </a:r>
            <a:r>
              <a:rPr kumimoji="1" lang="en-US" altLang="ja-JP" sz="1050" dirty="0">
                <a:latin typeface="UD デジタル 教科書体 NP" panose="02020400000000000000" pitchFamily="18" charset="-128"/>
                <a:ea typeface="UD デジタル 教科書体 NP" panose="02020400000000000000" pitchFamily="18" charset="-128"/>
              </a:rPr>
              <a:t>H</a:t>
            </a:r>
            <a:r>
              <a:rPr kumimoji="1" lang="ja-JP" altLang="en-US" sz="1050" dirty="0">
                <a:latin typeface="UD デジタル 教科書体 NP" panose="02020400000000000000" pitchFamily="18" charset="-128"/>
                <a:ea typeface="UD デジタル 教科書体 NP" panose="02020400000000000000" pitchFamily="18" charset="-128"/>
              </a:rPr>
              <a:t>さん</a:t>
            </a:r>
            <a:endParaRPr kumimoji="1" lang="en-US" altLang="ja-JP" sz="1050" dirty="0">
              <a:latin typeface="UD デジタル 教科書体 NP" panose="02020400000000000000" pitchFamily="18" charset="-128"/>
              <a:ea typeface="UD デジタル 教科書体 NP" panose="02020400000000000000" pitchFamily="18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FC11DD60-D900-B849-BA8C-CC45810B3C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1572" y="2967883"/>
            <a:ext cx="777391" cy="953854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8CCA6EBA-F234-A00D-003B-B53674F37C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9579" y="306050"/>
            <a:ext cx="559389" cy="622405"/>
          </a:xfrm>
          <a:prstGeom prst="rect">
            <a:avLst/>
          </a:prstGeom>
        </p:spPr>
      </p:pic>
      <p:sp>
        <p:nvSpPr>
          <p:cNvPr id="19" name="楕円 18">
            <a:extLst>
              <a:ext uri="{FF2B5EF4-FFF2-40B4-BE49-F238E27FC236}">
                <a16:creationId xmlns:a16="http://schemas.microsoft.com/office/drawing/2014/main" id="{79971A66-9E95-73F1-D474-5D83F6494EB8}"/>
              </a:ext>
            </a:extLst>
          </p:cNvPr>
          <p:cNvSpPr/>
          <p:nvPr/>
        </p:nvSpPr>
        <p:spPr>
          <a:xfrm>
            <a:off x="974268" y="4240844"/>
            <a:ext cx="4954898" cy="3600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CC8982BD-8402-7723-8D71-8C31BA2633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24" t="45453" r="32210" b="34059"/>
          <a:stretch>
            <a:fillRect/>
          </a:stretch>
        </p:blipFill>
        <p:spPr>
          <a:xfrm>
            <a:off x="6401669" y="2166246"/>
            <a:ext cx="307293" cy="405610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BFB95F07-0752-22AC-62BE-74605ABECB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43" r="47267" b="57431"/>
          <a:stretch>
            <a:fillRect/>
          </a:stretch>
        </p:blipFill>
        <p:spPr>
          <a:xfrm>
            <a:off x="6028745" y="348355"/>
            <a:ext cx="827402" cy="681087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8E60EF91-381C-FE50-A01D-AB5CCF21E4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50" r="47267" b="85049"/>
          <a:stretch>
            <a:fillRect/>
          </a:stretch>
        </p:blipFill>
        <p:spPr>
          <a:xfrm>
            <a:off x="6274689" y="339211"/>
            <a:ext cx="352770" cy="371289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DAABD625-5256-87DE-9677-59F25FFFB3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24" t="76625"/>
          <a:stretch>
            <a:fillRect/>
          </a:stretch>
        </p:blipFill>
        <p:spPr>
          <a:xfrm rot="876328">
            <a:off x="3489636" y="3452149"/>
            <a:ext cx="597215" cy="389163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A2A91B8-C32E-28B5-02D3-5086AC072C29}"/>
              </a:ext>
            </a:extLst>
          </p:cNvPr>
          <p:cNvSpPr txBox="1"/>
          <p:nvPr/>
        </p:nvSpPr>
        <p:spPr>
          <a:xfrm>
            <a:off x="114300" y="655298"/>
            <a:ext cx="32547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 b="1" dirty="0">
                <a:solidFill>
                  <a:srgbClr val="CC0000"/>
                </a:solidFill>
                <a:latin typeface="+mn-ea"/>
              </a:rPr>
              <a:t>　</a:t>
            </a:r>
            <a:r>
              <a:rPr kumimoji="1" lang="ja-JP" altLang="en-US" sz="1200" b="1" dirty="0">
                <a:solidFill>
                  <a:srgbClr val="002060"/>
                </a:solidFill>
                <a:latin typeface="+mn-ea"/>
              </a:rPr>
              <a:t>わくわくチャレンジ「ボッチャ交流会」</a:t>
            </a:r>
            <a:endParaRPr kumimoji="1" lang="ja-JP" altLang="en-US" sz="1100" b="1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57C886F5-A087-711D-BC5F-44084AAB6068}"/>
              </a:ext>
            </a:extLst>
          </p:cNvPr>
          <p:cNvSpPr/>
          <p:nvPr/>
        </p:nvSpPr>
        <p:spPr>
          <a:xfrm>
            <a:off x="267946" y="1817200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806B39B1-4CAA-B5B7-535A-BB8FC464110F}"/>
              </a:ext>
            </a:extLst>
          </p:cNvPr>
          <p:cNvSpPr/>
          <p:nvPr/>
        </p:nvSpPr>
        <p:spPr>
          <a:xfrm>
            <a:off x="353793" y="263919"/>
            <a:ext cx="180000" cy="180000"/>
          </a:xfrm>
          <a:prstGeom prst="ellipse">
            <a:avLst/>
          </a:prstGeom>
          <a:solidFill>
            <a:srgbClr val="F2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楕円 37">
            <a:extLst>
              <a:ext uri="{FF2B5EF4-FFF2-40B4-BE49-F238E27FC236}">
                <a16:creationId xmlns:a16="http://schemas.microsoft.com/office/drawing/2014/main" id="{EDDDB832-943E-913E-DCAA-0BD24FF789F5}"/>
              </a:ext>
            </a:extLst>
          </p:cNvPr>
          <p:cNvSpPr/>
          <p:nvPr/>
        </p:nvSpPr>
        <p:spPr>
          <a:xfrm>
            <a:off x="735298" y="416286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楕円 45">
            <a:extLst>
              <a:ext uri="{FF2B5EF4-FFF2-40B4-BE49-F238E27FC236}">
                <a16:creationId xmlns:a16="http://schemas.microsoft.com/office/drawing/2014/main" id="{4AC4E4DB-E984-BA98-03FB-BE8A5AA32516}"/>
              </a:ext>
            </a:extLst>
          </p:cNvPr>
          <p:cNvSpPr/>
          <p:nvPr/>
        </p:nvSpPr>
        <p:spPr>
          <a:xfrm>
            <a:off x="2622470" y="220381"/>
            <a:ext cx="180000" cy="180000"/>
          </a:xfrm>
          <a:prstGeom prst="ellipse">
            <a:avLst/>
          </a:prstGeom>
          <a:solidFill>
            <a:srgbClr val="F2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楕円 52">
            <a:extLst>
              <a:ext uri="{FF2B5EF4-FFF2-40B4-BE49-F238E27FC236}">
                <a16:creationId xmlns:a16="http://schemas.microsoft.com/office/drawing/2014/main" id="{2CB2905B-AA88-EC9C-0DC1-CEDFEB558B27}"/>
              </a:ext>
            </a:extLst>
          </p:cNvPr>
          <p:cNvSpPr/>
          <p:nvPr/>
        </p:nvSpPr>
        <p:spPr>
          <a:xfrm>
            <a:off x="3047861" y="398558"/>
            <a:ext cx="180000" cy="180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楕円 54">
            <a:extLst>
              <a:ext uri="{FF2B5EF4-FFF2-40B4-BE49-F238E27FC236}">
                <a16:creationId xmlns:a16="http://schemas.microsoft.com/office/drawing/2014/main" id="{1C801A07-36B8-B09D-87C2-C66DDCEE69E9}"/>
              </a:ext>
            </a:extLst>
          </p:cNvPr>
          <p:cNvSpPr/>
          <p:nvPr/>
        </p:nvSpPr>
        <p:spPr>
          <a:xfrm>
            <a:off x="3119721" y="1799638"/>
            <a:ext cx="180000" cy="180000"/>
          </a:xfrm>
          <a:prstGeom prst="ellipse">
            <a:avLst/>
          </a:prstGeom>
          <a:solidFill>
            <a:srgbClr val="F2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楕円 56">
            <a:extLst>
              <a:ext uri="{FF2B5EF4-FFF2-40B4-BE49-F238E27FC236}">
                <a16:creationId xmlns:a16="http://schemas.microsoft.com/office/drawing/2014/main" id="{8F8EDEE5-923E-7370-4C8F-4995CD62F8D6}"/>
              </a:ext>
            </a:extLst>
          </p:cNvPr>
          <p:cNvSpPr/>
          <p:nvPr/>
        </p:nvSpPr>
        <p:spPr>
          <a:xfrm>
            <a:off x="3095560" y="1285782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楕円 61">
            <a:extLst>
              <a:ext uri="{FF2B5EF4-FFF2-40B4-BE49-F238E27FC236}">
                <a16:creationId xmlns:a16="http://schemas.microsoft.com/office/drawing/2014/main" id="{C23210F2-4528-7CC5-14FA-2C2133A69B9E}"/>
              </a:ext>
            </a:extLst>
          </p:cNvPr>
          <p:cNvSpPr/>
          <p:nvPr/>
        </p:nvSpPr>
        <p:spPr>
          <a:xfrm>
            <a:off x="410541" y="2237665"/>
            <a:ext cx="180000" cy="180000"/>
          </a:xfrm>
          <a:prstGeom prst="ellipse">
            <a:avLst/>
          </a:prstGeom>
          <a:solidFill>
            <a:srgbClr val="F2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4" name="楕円 63">
            <a:extLst>
              <a:ext uri="{FF2B5EF4-FFF2-40B4-BE49-F238E27FC236}">
                <a16:creationId xmlns:a16="http://schemas.microsoft.com/office/drawing/2014/main" id="{0ECFE2C3-8124-0AB2-19CF-67F1CDEB6EF8}"/>
              </a:ext>
            </a:extLst>
          </p:cNvPr>
          <p:cNvSpPr/>
          <p:nvPr/>
        </p:nvSpPr>
        <p:spPr>
          <a:xfrm>
            <a:off x="2892828" y="915341"/>
            <a:ext cx="180000" cy="180000"/>
          </a:xfrm>
          <a:prstGeom prst="ellipse">
            <a:avLst/>
          </a:prstGeom>
          <a:solidFill>
            <a:srgbClr val="F2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楕円 65">
            <a:extLst>
              <a:ext uri="{FF2B5EF4-FFF2-40B4-BE49-F238E27FC236}">
                <a16:creationId xmlns:a16="http://schemas.microsoft.com/office/drawing/2014/main" id="{CC48E530-650D-EF40-D9DD-1C56538E7135}"/>
              </a:ext>
            </a:extLst>
          </p:cNvPr>
          <p:cNvSpPr/>
          <p:nvPr/>
        </p:nvSpPr>
        <p:spPr>
          <a:xfrm>
            <a:off x="224002" y="1417875"/>
            <a:ext cx="180000" cy="180000"/>
          </a:xfrm>
          <a:prstGeom prst="ellipse">
            <a:avLst/>
          </a:prstGeom>
          <a:solidFill>
            <a:srgbClr val="F2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楕円 67">
            <a:extLst>
              <a:ext uri="{FF2B5EF4-FFF2-40B4-BE49-F238E27FC236}">
                <a16:creationId xmlns:a16="http://schemas.microsoft.com/office/drawing/2014/main" id="{BB042F64-732D-B5D7-8249-BD275F964A6C}"/>
              </a:ext>
            </a:extLst>
          </p:cNvPr>
          <p:cNvSpPr/>
          <p:nvPr/>
        </p:nvSpPr>
        <p:spPr>
          <a:xfrm>
            <a:off x="410541" y="883467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0" name="楕円 69">
            <a:extLst>
              <a:ext uri="{FF2B5EF4-FFF2-40B4-BE49-F238E27FC236}">
                <a16:creationId xmlns:a16="http://schemas.microsoft.com/office/drawing/2014/main" id="{27086CB0-D5DF-635B-C0B8-849C543CD141}"/>
              </a:ext>
            </a:extLst>
          </p:cNvPr>
          <p:cNvSpPr/>
          <p:nvPr/>
        </p:nvSpPr>
        <p:spPr>
          <a:xfrm>
            <a:off x="2922373" y="2217734"/>
            <a:ext cx="180000" cy="180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9984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6306</TotalTime>
  <Words>1550</Words>
  <Application>Microsoft Office PowerPoint</Application>
  <PresentationFormat>A4 210 x 297 mm</PresentationFormat>
  <Paragraphs>138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21" baseType="lpstr">
      <vt:lpstr>BIZ UDPゴシック</vt:lpstr>
      <vt:lpstr>HG丸ｺﾞｼｯｸM-PRO</vt:lpstr>
      <vt:lpstr>UD デジタル 教科書体 N</vt:lpstr>
      <vt:lpstr>UD デジタル 教科書体 N-B</vt:lpstr>
      <vt:lpstr>UD デジタル 教科書体 NK</vt:lpstr>
      <vt:lpstr>UD デジタル 教科書体 NK-B</vt:lpstr>
      <vt:lpstr>UD デジタル 教科書体 NK-R</vt:lpstr>
      <vt:lpstr>UD デジタル 教科書体 NP</vt:lpstr>
      <vt:lpstr>UD デジタル 教科書体 NP-R</vt:lpstr>
      <vt:lpstr>Yu Gothic UI Light</vt:lpstr>
      <vt:lpstr>Yu Gothic UI Semibold</vt:lpstr>
      <vt:lpstr>Yu Gothic UI Semilight</vt:lpstr>
      <vt:lpstr>マメロン 5 Hi Regular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mizunomori_2</dc:creator>
  <cp:lastModifiedBy>mizunomori_3</cp:lastModifiedBy>
  <cp:revision>497</cp:revision>
  <cp:lastPrinted>2026-10-15T08:37:39Z</cp:lastPrinted>
  <dcterms:created xsi:type="dcterms:W3CDTF">2022-04-20T05:07:51Z</dcterms:created>
  <dcterms:modified xsi:type="dcterms:W3CDTF">2026-10-30T03:11:26Z</dcterms:modified>
</cp:coreProperties>
</file>